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9"/>
  </p:notesMasterIdLst>
  <p:handoutMasterIdLst>
    <p:handoutMasterId r:id="rId40"/>
  </p:handoutMasterIdLst>
  <p:sldIdLst>
    <p:sldId id="256" r:id="rId2"/>
    <p:sldId id="273" r:id="rId3"/>
    <p:sldId id="315" r:id="rId4"/>
    <p:sldId id="317" r:id="rId5"/>
    <p:sldId id="275" r:id="rId6"/>
    <p:sldId id="312" r:id="rId7"/>
    <p:sldId id="310" r:id="rId8"/>
    <p:sldId id="278" r:id="rId9"/>
    <p:sldId id="280" r:id="rId10"/>
    <p:sldId id="281" r:id="rId11"/>
    <p:sldId id="284" r:id="rId12"/>
    <p:sldId id="328" r:id="rId13"/>
    <p:sldId id="329" r:id="rId14"/>
    <p:sldId id="321" r:id="rId15"/>
    <p:sldId id="322" r:id="rId16"/>
    <p:sldId id="323" r:id="rId17"/>
    <p:sldId id="287" r:id="rId18"/>
    <p:sldId id="288" r:id="rId19"/>
    <p:sldId id="295" r:id="rId20"/>
    <p:sldId id="296" r:id="rId21"/>
    <p:sldId id="325" r:id="rId22"/>
    <p:sldId id="297" r:id="rId23"/>
    <p:sldId id="326" r:id="rId24"/>
    <p:sldId id="327" r:id="rId25"/>
    <p:sldId id="330" r:id="rId26"/>
    <p:sldId id="331" r:id="rId27"/>
    <p:sldId id="332" r:id="rId28"/>
    <p:sldId id="335" r:id="rId29"/>
    <p:sldId id="316" r:id="rId30"/>
    <p:sldId id="336" r:id="rId31"/>
    <p:sldId id="318" r:id="rId32"/>
    <p:sldId id="319" r:id="rId33"/>
    <p:sldId id="320" r:id="rId34"/>
    <p:sldId id="337" r:id="rId35"/>
    <p:sldId id="338" r:id="rId36"/>
    <p:sldId id="339" r:id="rId37"/>
    <p:sldId id="324" r:id="rId3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65" autoAdjust="0"/>
    <p:restoredTop sz="71395"/>
  </p:normalViewPr>
  <p:slideViewPr>
    <p:cSldViewPr>
      <p:cViewPr varScale="1">
        <p:scale>
          <a:sx n="29" d="100"/>
          <a:sy n="29" d="100"/>
        </p:scale>
        <p:origin x="188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6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AFF347F-0006-49E6-B329-394FAB69B404}" type="datetimeFigureOut">
              <a:rPr lang="de-DE" smtClean="0"/>
              <a:pPr/>
              <a:t>21.02.19</a:t>
            </a:fld>
            <a:endParaRPr lang="de-D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DB0AF58-2173-45BD-A1DE-76FA3B72E6C4}" type="slidenum">
              <a:rPr lang="de-DE" smtClean="0"/>
              <a:pPr/>
              <a:t>‹#›</a:t>
            </a:fld>
            <a:endParaRPr lang="de-DE"/>
          </a:p>
        </p:txBody>
      </p:sp>
    </p:spTree>
    <p:extLst>
      <p:ext uri="{BB962C8B-B14F-4D97-AF65-F5344CB8AC3E}">
        <p14:creationId xmlns:p14="http://schemas.microsoft.com/office/powerpoint/2010/main" val="84681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A77CA2-5F88-45CB-B20B-5059C2609517}" type="datetimeFigureOut">
              <a:rPr lang="de-DE" smtClean="0"/>
              <a:pPr/>
              <a:t>21.02.19</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F0248-A4E6-4EF5-9C36-EF409F4B0BEF}" type="slidenum">
              <a:rPr lang="de-DE" smtClean="0"/>
              <a:pPr/>
              <a:t>‹#›</a:t>
            </a:fld>
            <a:endParaRPr lang="de-DE"/>
          </a:p>
        </p:txBody>
      </p:sp>
    </p:spTree>
    <p:extLst>
      <p:ext uri="{BB962C8B-B14F-4D97-AF65-F5344CB8AC3E}">
        <p14:creationId xmlns:p14="http://schemas.microsoft.com/office/powerpoint/2010/main" val="856770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5F0248-A4E6-4EF5-9C36-EF409F4B0BEF}" type="slidenum">
              <a:rPr lang="de-DE" smtClean="0"/>
              <a:pPr/>
              <a:t>1</a:t>
            </a:fld>
            <a:endParaRPr lang="de-DE"/>
          </a:p>
        </p:txBody>
      </p:sp>
    </p:spTree>
    <p:extLst>
      <p:ext uri="{BB962C8B-B14F-4D97-AF65-F5344CB8AC3E}">
        <p14:creationId xmlns:p14="http://schemas.microsoft.com/office/powerpoint/2010/main" val="403202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5F0248-A4E6-4EF5-9C36-EF409F4B0BEF}" type="slidenum">
              <a:rPr lang="de-DE" smtClean="0"/>
              <a:pPr/>
              <a:t>2</a:t>
            </a:fld>
            <a:endParaRPr lang="de-DE"/>
          </a:p>
        </p:txBody>
      </p:sp>
    </p:spTree>
    <p:extLst>
      <p:ext uri="{BB962C8B-B14F-4D97-AF65-F5344CB8AC3E}">
        <p14:creationId xmlns:p14="http://schemas.microsoft.com/office/powerpoint/2010/main" val="30693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Nate and Jake's performance was to capture a crucial</a:t>
            </a:r>
            <a:r>
              <a:rPr lang="en-US" baseline="0" dirty="0"/>
              <a:t> shift in the way that children learn language, called fast-mapping.</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a:t>
            </a:fld>
            <a:endParaRPr lang="de-DE"/>
          </a:p>
        </p:txBody>
      </p:sp>
    </p:spTree>
    <p:extLst>
      <p:ext uri="{BB962C8B-B14F-4D97-AF65-F5344CB8AC3E}">
        <p14:creationId xmlns:p14="http://schemas.microsoft.com/office/powerpoint/2010/main" val="196816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Noun bias may be a function of what’s tested. When reading a book,</a:t>
            </a:r>
            <a:r>
              <a:rPr lang="en-US" baseline="0" dirty="0"/>
              <a:t> more likely to produce nouns, than when playing w a truck.</a:t>
            </a:r>
            <a:endParaRPr lang="en-US" dirty="0"/>
          </a:p>
          <a:p>
            <a:r>
              <a:rPr lang="en-US" dirty="0"/>
              <a:t>Ball for everything round e.g. apple (ah-ball,</a:t>
            </a:r>
            <a:r>
              <a:rPr lang="en-US" baseline="0" dirty="0"/>
              <a:t> </a:t>
            </a:r>
            <a:r>
              <a:rPr lang="en-US" baseline="0" dirty="0" err="1"/>
              <a:t>ba</a:t>
            </a:r>
            <a:r>
              <a:rPr lang="en-US" baseline="0" dirty="0"/>
              <a:t>-ball).</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4</a:t>
            </a:fld>
            <a:endParaRPr lang="de-DE"/>
          </a:p>
        </p:txBody>
      </p:sp>
    </p:spTree>
    <p:extLst>
      <p:ext uri="{BB962C8B-B14F-4D97-AF65-F5344CB8AC3E}">
        <p14:creationId xmlns:p14="http://schemas.microsoft.com/office/powerpoint/2010/main" val="54799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Look,</a:t>
            </a:r>
            <a:r>
              <a:rPr lang="en-US" baseline="0" dirty="0"/>
              <a:t> a rabbit. Look, food. Let’s go hunting. There will be a storm tonight.</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5</a:t>
            </a:fld>
            <a:endParaRPr lang="de-DE"/>
          </a:p>
        </p:txBody>
      </p:sp>
    </p:spTree>
    <p:extLst>
      <p:ext uri="{BB962C8B-B14F-4D97-AF65-F5344CB8AC3E}">
        <p14:creationId xmlns:p14="http://schemas.microsoft.com/office/powerpoint/2010/main" val="855973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5F0248-A4E6-4EF5-9C36-EF409F4B0BEF}" type="slidenum">
              <a:rPr lang="de-DE" smtClean="0"/>
              <a:pPr/>
              <a:t>6</a:t>
            </a:fld>
            <a:endParaRPr lang="de-DE"/>
          </a:p>
        </p:txBody>
      </p:sp>
    </p:spTree>
    <p:extLst>
      <p:ext uri="{BB962C8B-B14F-4D97-AF65-F5344CB8AC3E}">
        <p14:creationId xmlns:p14="http://schemas.microsoft.com/office/powerpoint/2010/main" val="199510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5F0248-A4E6-4EF5-9C36-EF409F4B0BEF}" type="slidenum">
              <a:rPr lang="de-DE" smtClean="0"/>
              <a:pPr/>
              <a:t>7</a:t>
            </a:fld>
            <a:endParaRPr lang="de-DE"/>
          </a:p>
        </p:txBody>
      </p:sp>
    </p:spTree>
    <p:extLst>
      <p:ext uri="{BB962C8B-B14F-4D97-AF65-F5344CB8AC3E}">
        <p14:creationId xmlns:p14="http://schemas.microsoft.com/office/powerpoint/2010/main" val="2719275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Bees need to know what flowers contain</a:t>
            </a:r>
            <a:r>
              <a:rPr lang="en-US" baseline="0" dirty="0"/>
              <a:t> a certain nectar. Default is “purple”. There are certainly other possible colors, but it’s a good first guess.</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8</a:t>
            </a:fld>
            <a:endParaRPr lang="de-DE"/>
          </a:p>
        </p:txBody>
      </p:sp>
    </p:spTree>
    <p:extLst>
      <p:ext uri="{BB962C8B-B14F-4D97-AF65-F5344CB8AC3E}">
        <p14:creationId xmlns:p14="http://schemas.microsoft.com/office/powerpoint/2010/main" val="359495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Joint attention typically look at objects and events; physical cues such as pointing and eye</a:t>
            </a:r>
            <a:r>
              <a:rPr lang="en-US" baseline="0" dirty="0"/>
              <a:t> gaze; shared knowledge about language conventions (pointing typically identifies a “thing”)</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9</a:t>
            </a:fld>
            <a:endParaRPr lang="de-DE"/>
          </a:p>
        </p:txBody>
      </p:sp>
    </p:spTree>
    <p:extLst>
      <p:ext uri="{BB962C8B-B14F-4D97-AF65-F5344CB8AC3E}">
        <p14:creationId xmlns:p14="http://schemas.microsoft.com/office/powerpoint/2010/main" val="97271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One task that experimenters have used to probe these issues is a novel word learning task (Landau et al., 1988; </a:t>
            </a:r>
            <a:r>
              <a:rPr lang="en-US" dirty="0" err="1"/>
              <a:t>Soja</a:t>
            </a:r>
            <a:r>
              <a:rPr lang="en-US" dirty="0"/>
              <a:t> et al., 1991; </a:t>
            </a:r>
            <a:r>
              <a:rPr lang="en-US" dirty="0" err="1"/>
              <a:t>Soja</a:t>
            </a:r>
            <a:r>
              <a:rPr lang="en-US" dirty="0"/>
              <a:t>, 1992; Smith et al., 1996; </a:t>
            </a:r>
            <a:r>
              <a:rPr lang="en-US" dirty="0" err="1"/>
              <a:t>Gathercole</a:t>
            </a:r>
            <a:r>
              <a:rPr lang="en-US" dirty="0"/>
              <a:t> &amp; Min, 1997; Imai &amp; </a:t>
            </a:r>
            <a:r>
              <a:rPr lang="en-US" dirty="0" err="1"/>
              <a:t>Gentner</a:t>
            </a:r>
            <a:r>
              <a:rPr lang="en-US" dirty="0"/>
              <a:t>, 1997; Jones &amp; Smith, 1999). In these tasks, the child is presented with a novel exemplar and is told its name, e.g. `this is the </a:t>
            </a:r>
            <a:r>
              <a:rPr lang="en-US" dirty="0" err="1"/>
              <a:t>mel</a:t>
            </a:r>
            <a:r>
              <a:rPr lang="en-US" dirty="0"/>
              <a:t>'. The child is then shown test items that match the exemplar on one perceptual property or another and is asked which of these test items can be called by the same name as the exemplar. Numerous studies using this task have demonstrated that when the exemplar is a solid object, 2- and 3-year-olds robustly generalize the novel name to new instances by shape (Landau et al., 1988; </a:t>
            </a:r>
            <a:r>
              <a:rPr lang="en-US" dirty="0" err="1"/>
              <a:t>Soja</a:t>
            </a:r>
            <a:r>
              <a:rPr lang="en-US" dirty="0"/>
              <a:t> et al., 1991; Imai &amp; </a:t>
            </a:r>
            <a:r>
              <a:rPr lang="en-US" dirty="0" err="1"/>
              <a:t>Gentner</a:t>
            </a:r>
            <a:r>
              <a:rPr lang="en-US" dirty="0"/>
              <a:t>, 1997). However, when the exemplar is formed from non-solid stuff, children typically do not generalize the name by shape. Instead they are more likely to generalize the name to new instances that are made from the same material as the exemplar (Dickinson, 1988; </a:t>
            </a:r>
            <a:r>
              <a:rPr lang="en-US" dirty="0" err="1"/>
              <a:t>Soja</a:t>
            </a:r>
            <a:r>
              <a:rPr lang="en-US" dirty="0"/>
              <a:t> et al., 1991; </a:t>
            </a:r>
            <a:r>
              <a:rPr lang="en-US" dirty="0" err="1"/>
              <a:t>Soja</a:t>
            </a:r>
            <a:r>
              <a:rPr lang="en-US" dirty="0"/>
              <a:t>, 1992; Imai &amp; </a:t>
            </a:r>
            <a:r>
              <a:rPr lang="en-US" dirty="0" err="1"/>
              <a:t>Gentner</a:t>
            </a:r>
            <a:r>
              <a:rPr lang="en-US" dirty="0"/>
              <a:t>, 1997). … </a:t>
            </a:r>
            <a:r>
              <a:rPr lang="en-US" dirty="0" err="1"/>
              <a:t>Quine</a:t>
            </a:r>
            <a:r>
              <a:rPr lang="en-US" dirty="0"/>
              <a:t> (1960) hypothesized that the ontological categories of object and substance emerged as a consequence of language learning, the product of contingencies between language and perception. </a:t>
            </a:r>
            <a:r>
              <a:rPr lang="en-US" dirty="0" err="1"/>
              <a:t>Soja</a:t>
            </a:r>
            <a:r>
              <a:rPr lang="en-US" dirty="0"/>
              <a:t> et al. (1991) offered an alternative hypothesis: that children approach the task of language learning with a pre-existing set of ontological categories and more </a:t>
            </a:r>
            <a:r>
              <a:rPr lang="en-US" dirty="0" err="1"/>
              <a:t>specically</a:t>
            </a:r>
            <a:r>
              <a:rPr lang="en-US" dirty="0"/>
              <a:t> with the knowledge that solid whole objects are organized into kinds by their bounded shapes but that non-solid substances are organized into kinds by their material. (Samuelson &amp;</a:t>
            </a:r>
            <a:r>
              <a:rPr lang="en-US" baseline="0" dirty="0"/>
              <a:t> Smith, 1999, p. 2)</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10</a:t>
            </a:fld>
            <a:endParaRPr lang="de-DE"/>
          </a:p>
        </p:txBody>
      </p:sp>
    </p:spTree>
    <p:extLst>
      <p:ext uri="{BB962C8B-B14F-4D97-AF65-F5344CB8AC3E}">
        <p14:creationId xmlns:p14="http://schemas.microsoft.com/office/powerpoint/2010/main" val="1824442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Children prefer only one label for an object. Mutual</a:t>
            </a:r>
            <a:r>
              <a:rPr lang="en-US" baseline="0" dirty="0"/>
              <a:t> exclusivity may help them override whole-object assumption when working with one object with a known label.</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11</a:t>
            </a:fld>
            <a:endParaRPr lang="de-DE"/>
          </a:p>
        </p:txBody>
      </p:sp>
    </p:spTree>
    <p:extLst>
      <p:ext uri="{BB962C8B-B14F-4D97-AF65-F5344CB8AC3E}">
        <p14:creationId xmlns:p14="http://schemas.microsoft.com/office/powerpoint/2010/main" val="261461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5F0248-A4E6-4EF5-9C36-EF409F4B0BEF}" type="slidenum">
              <a:rPr lang="de-DE" smtClean="0"/>
              <a:pPr/>
              <a:t>13</a:t>
            </a:fld>
            <a:endParaRPr lang="de-DE"/>
          </a:p>
        </p:txBody>
      </p:sp>
    </p:spTree>
    <p:extLst>
      <p:ext uri="{BB962C8B-B14F-4D97-AF65-F5344CB8AC3E}">
        <p14:creationId xmlns:p14="http://schemas.microsoft.com/office/powerpoint/2010/main" val="1036940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Taking a step back on word learning …. At 10 </a:t>
            </a:r>
            <a:r>
              <a:rPr lang="en-US" sz="1200" b="0" i="0" u="none" strike="noStrike" kern="1200" baseline="0" dirty="0" err="1">
                <a:solidFill>
                  <a:schemeClr val="tx1"/>
                </a:solidFill>
                <a:latin typeface="+mn-lt"/>
                <a:ea typeface="+mn-ea"/>
                <a:cs typeface="+mn-cs"/>
              </a:rPr>
              <a:t>mos</a:t>
            </a:r>
            <a:r>
              <a:rPr lang="en-US" sz="1200" b="0" i="0" u="none" strike="noStrike" kern="1200" baseline="0" dirty="0">
                <a:solidFill>
                  <a:schemeClr val="tx1"/>
                </a:solidFill>
                <a:latin typeface="+mn-lt"/>
                <a:ea typeface="+mn-ea"/>
                <a:cs typeface="+mn-cs"/>
              </a:rPr>
              <a:t>, what happens in the infant’s brain as a particular word in the speech stream is heard?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28 Dutch 10 </a:t>
            </a:r>
            <a:r>
              <a:rPr lang="en-US" sz="1200" b="0" i="0" u="none" strike="noStrike" kern="1200" baseline="0" dirty="0" err="1">
                <a:solidFill>
                  <a:schemeClr val="tx1"/>
                </a:solidFill>
                <a:latin typeface="+mn-lt"/>
                <a:ea typeface="+mn-ea"/>
                <a:cs typeface="+mn-cs"/>
              </a:rPr>
              <a:t>mos</a:t>
            </a:r>
            <a:r>
              <a:rPr lang="en-US" sz="1200" b="0" i="0" u="none" strike="noStrike" kern="1200" baseline="0" dirty="0">
                <a:solidFill>
                  <a:schemeClr val="tx1"/>
                </a:solidFill>
                <a:latin typeface="+mn-lt"/>
                <a:ea typeface="+mn-ea"/>
                <a:cs typeface="+mn-cs"/>
              </a:rPr>
              <a:t> olds</a:t>
            </a:r>
          </a:p>
          <a:p>
            <a:r>
              <a:rPr lang="en-US" sz="1200" b="0" i="0" u="none" strike="noStrike" kern="1200" baseline="0" dirty="0">
                <a:solidFill>
                  <a:schemeClr val="tx1"/>
                </a:solidFill>
                <a:latin typeface="+mn-lt"/>
                <a:ea typeface="+mn-ea"/>
                <a:cs typeface="+mn-cs"/>
              </a:rPr>
              <a:t>Familiarized on target words. target words and their component syllables were distinctive and unlikely to be familiar to the infants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that sentences were in Dutch, so the position of the noun was</a:t>
            </a:r>
            <a:r>
              <a:rPr lang="en-US" sz="1200" b="0" i="0" u="sng" strike="noStrike" kern="1200" baseline="0" dirty="0">
                <a:solidFill>
                  <a:schemeClr val="tx1"/>
                </a:solidFill>
                <a:latin typeface="+mn-lt"/>
                <a:ea typeface="+mn-ea"/>
                <a:cs typeface="+mn-cs"/>
              </a:rPr>
              <a:t> not </a:t>
            </a:r>
            <a:r>
              <a:rPr lang="en-US" sz="1200" b="0" i="0" u="none" strike="noStrike" kern="1200" baseline="0" dirty="0">
                <a:solidFill>
                  <a:schemeClr val="tx1"/>
                </a:solidFill>
                <a:latin typeface="+mn-lt"/>
                <a:ea typeface="+mn-ea"/>
                <a:cs typeface="+mn-cs"/>
              </a:rPr>
              <a:t>sentence final for one and medial for the other as in the English example above!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Image: http://</a:t>
            </a:r>
            <a:r>
              <a:rPr lang="en-US" sz="1200" b="0" i="0" u="none" strike="noStrike" kern="1200" baseline="0" dirty="0" err="1">
                <a:solidFill>
                  <a:schemeClr val="tx1"/>
                </a:solidFill>
                <a:latin typeface="+mn-lt"/>
                <a:ea typeface="+mn-ea"/>
                <a:cs typeface="+mn-cs"/>
              </a:rPr>
              <a:t>www.nature.com</a:t>
            </a:r>
            <a:r>
              <a:rPr lang="en-US" sz="1200" b="0" i="0" u="none" strike="noStrike" kern="1200" baseline="0" dirty="0">
                <a:solidFill>
                  <a:schemeClr val="tx1"/>
                </a:solidFill>
                <a:latin typeface="+mn-lt"/>
                <a:ea typeface="+mn-ea"/>
                <a:cs typeface="+mn-cs"/>
              </a:rPr>
              <a:t>/news/the-big-baby-experiment-1.18701</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14</a:t>
            </a:fld>
            <a:endParaRPr lang="de-DE"/>
          </a:p>
        </p:txBody>
      </p:sp>
    </p:spTree>
    <p:extLst>
      <p:ext uri="{BB962C8B-B14F-4D97-AF65-F5344CB8AC3E}">
        <p14:creationId xmlns:p14="http://schemas.microsoft.com/office/powerpoint/2010/main" val="2116688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Positivity clearly diminishes with familiarization. Thus, the Familiarization phase has produced a clear Familiarity effect -- reduced</a:t>
            </a:r>
          </a:p>
          <a:p>
            <a:r>
              <a:rPr lang="en-US" sz="1200" b="0" i="0" u="none" strike="noStrike" kern="1200" baseline="0" dirty="0">
                <a:solidFill>
                  <a:schemeClr val="tx1"/>
                </a:solidFill>
                <a:latin typeface="+mn-lt"/>
                <a:ea typeface="+mn-ea"/>
                <a:cs typeface="+mn-cs"/>
              </a:rPr>
              <a:t>positivity with increasing familiarity—Starting very early on in the word (at about 160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and spanning most of the word’s duration.</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15</a:t>
            </a:fld>
            <a:endParaRPr lang="de-DE"/>
          </a:p>
        </p:txBody>
      </p:sp>
    </p:spTree>
    <p:extLst>
      <p:ext uri="{BB962C8B-B14F-4D97-AF65-F5344CB8AC3E}">
        <p14:creationId xmlns:p14="http://schemas.microsoft.com/office/powerpoint/2010/main" val="103496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u="none" strike="noStrike" kern="1200" baseline="0" dirty="0">
                <a:solidFill>
                  <a:schemeClr val="tx1"/>
                </a:solidFill>
                <a:latin typeface="+mn-lt"/>
                <a:ea typeface="+mn-ea"/>
                <a:cs typeface="+mn-cs"/>
              </a:rPr>
              <a:t> The method we have developed has allowed us to see a</a:t>
            </a:r>
          </a:p>
          <a:p>
            <a:r>
              <a:rPr lang="en-US" sz="1200" b="0" i="0" u="none" strike="noStrike" kern="1200" baseline="0" dirty="0">
                <a:solidFill>
                  <a:schemeClr val="tx1"/>
                </a:solidFill>
                <a:latin typeface="+mn-lt"/>
                <a:ea typeface="+mn-ea"/>
                <a:cs typeface="+mn-cs"/>
              </a:rPr>
              <a:t>cortical effect of word Familiarity in the 10-month-old’s</a:t>
            </a:r>
          </a:p>
          <a:p>
            <a:r>
              <a:rPr lang="en-US" sz="1200" b="0" i="0" u="none" strike="noStrike" kern="1200" baseline="0" dirty="0">
                <a:solidFill>
                  <a:schemeClr val="tx1"/>
                </a:solidFill>
                <a:latin typeface="+mn-lt"/>
                <a:ea typeface="+mn-ea"/>
                <a:cs typeface="+mn-cs"/>
              </a:rPr>
              <a:t>brain. The effect takes the form of a reduced positivity with</a:t>
            </a:r>
          </a:p>
          <a:p>
            <a:r>
              <a:rPr lang="en-US" sz="1200" b="0" i="0" u="none" strike="noStrike" kern="1200" baseline="0" dirty="0">
                <a:solidFill>
                  <a:schemeClr val="tx1"/>
                </a:solidFill>
                <a:latin typeface="+mn-lt"/>
                <a:ea typeface="+mn-ea"/>
                <a:cs typeface="+mn-cs"/>
              </a:rPr>
              <a:t>increasing familiarity. In the Familiarization phase, we</a:t>
            </a:r>
          </a:p>
          <a:p>
            <a:r>
              <a:rPr lang="en-US" sz="1200" b="0" i="0" u="none" strike="noStrike" kern="1200" baseline="0" dirty="0">
                <a:solidFill>
                  <a:schemeClr val="tx1"/>
                </a:solidFill>
                <a:latin typeface="+mn-lt"/>
                <a:ea typeface="+mn-ea"/>
                <a:cs typeface="+mn-cs"/>
              </a:rPr>
              <a:t>observed that the effect started very early on in the word</a:t>
            </a:r>
          </a:p>
          <a:p>
            <a:r>
              <a:rPr lang="en-US" sz="1200" b="0" i="0" u="none" strike="noStrike" kern="1200" baseline="0" dirty="0">
                <a:solidFill>
                  <a:schemeClr val="tx1"/>
                </a:solidFill>
                <a:latin typeface="+mn-lt"/>
                <a:ea typeface="+mn-ea"/>
                <a:cs typeface="+mn-cs"/>
              </a:rPr>
              <a:t>(at about 160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The two-syllable words were on average</a:t>
            </a:r>
          </a:p>
          <a:p>
            <a:r>
              <a:rPr lang="en-US" sz="1200" b="0" i="0" u="none" strike="noStrike" kern="1200" baseline="0" dirty="0">
                <a:solidFill>
                  <a:schemeClr val="tx1"/>
                </a:solidFill>
                <a:latin typeface="+mn-lt"/>
                <a:ea typeface="+mn-ea"/>
                <a:cs typeface="+mn-cs"/>
              </a:rPr>
              <a:t>710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long, so the Familiarity response started while  the</a:t>
            </a:r>
          </a:p>
          <a:p>
            <a:r>
              <a:rPr lang="en-US" sz="1200" b="0" i="0" u="none" strike="noStrike" kern="1200" baseline="0" dirty="0">
                <a:solidFill>
                  <a:schemeClr val="tx1"/>
                </a:solidFill>
                <a:latin typeface="+mn-lt"/>
                <a:ea typeface="+mn-ea"/>
                <a:cs typeface="+mn-cs"/>
              </a:rPr>
              <a:t>infants were hearing the early parts of the words</a:t>
            </a:r>
            <a:r>
              <a:rPr lang="en-US" sz="1200" b="1" i="0" u="none" strike="noStrike" kern="1200" baseline="0" dirty="0">
                <a:solidFill>
                  <a:schemeClr val="tx1"/>
                </a:solidFill>
                <a:latin typeface="+mn-lt"/>
                <a:ea typeface="+mn-ea"/>
                <a:cs typeface="+mn-cs"/>
              </a:rPr>
              <a:t>. In the Test</a:t>
            </a:r>
          </a:p>
          <a:p>
            <a:r>
              <a:rPr lang="en-US" sz="1200" b="1" i="0" u="none" strike="noStrike" kern="1200" baseline="0" dirty="0">
                <a:solidFill>
                  <a:schemeClr val="tx1"/>
                </a:solidFill>
                <a:latin typeface="+mn-lt"/>
                <a:ea typeface="+mn-ea"/>
                <a:cs typeface="+mn-cs"/>
              </a:rPr>
              <a:t>phase, we observed further evidence of a recognition</a:t>
            </a:r>
          </a:p>
          <a:p>
            <a:r>
              <a:rPr lang="en-US" sz="1200" b="1" i="0" u="none" strike="noStrike" kern="1200" baseline="0" dirty="0">
                <a:solidFill>
                  <a:schemeClr val="tx1"/>
                </a:solidFill>
                <a:latin typeface="+mn-lt"/>
                <a:ea typeface="+mn-ea"/>
                <a:cs typeface="+mn-cs"/>
              </a:rPr>
              <a:t>response to the words that had been presented in the</a:t>
            </a:r>
          </a:p>
          <a:p>
            <a:r>
              <a:rPr lang="en-US" sz="1200" b="1" i="0" u="none" strike="noStrike" kern="1200" baseline="0" dirty="0">
                <a:solidFill>
                  <a:schemeClr val="tx1"/>
                </a:solidFill>
                <a:latin typeface="+mn-lt"/>
                <a:ea typeface="+mn-ea"/>
                <a:cs typeface="+mn-cs"/>
              </a:rPr>
              <a:t>Familiarization phase. </a:t>
            </a:r>
            <a:r>
              <a:rPr lang="en-US" sz="1200" b="0" i="0" u="none" strike="noStrike" kern="1200" baseline="0" dirty="0">
                <a:solidFill>
                  <a:schemeClr val="tx1"/>
                </a:solidFill>
                <a:latin typeface="+mn-lt"/>
                <a:ea typeface="+mn-ea"/>
                <a:cs typeface="+mn-cs"/>
              </a:rPr>
              <a:t>Here, the 10-month-olds heard every</a:t>
            </a:r>
          </a:p>
          <a:p>
            <a:r>
              <a:rPr lang="en-US" sz="1200" b="0" i="0" u="none" strike="noStrike" kern="1200" baseline="0" dirty="0">
                <a:solidFill>
                  <a:schemeClr val="tx1"/>
                </a:solidFill>
                <a:latin typeface="+mn-lt"/>
                <a:ea typeface="+mn-ea"/>
                <a:cs typeface="+mn-cs"/>
              </a:rPr>
              <a:t>one of these words in a position internal to the sentences in</a:t>
            </a:r>
          </a:p>
          <a:p>
            <a:r>
              <a:rPr lang="en-US" sz="1200" b="0" i="0" u="none" strike="noStrike" kern="1200" baseline="0" dirty="0">
                <a:solidFill>
                  <a:schemeClr val="tx1"/>
                </a:solidFill>
                <a:latin typeface="+mn-lt"/>
                <a:ea typeface="+mn-ea"/>
                <a:cs typeface="+mn-cs"/>
              </a:rPr>
              <a:t>running speech, and in no case was there a pause at the</a:t>
            </a:r>
          </a:p>
          <a:p>
            <a:r>
              <a:rPr lang="en-US" sz="1200" b="0" i="0" u="none" strike="noStrike" kern="1200" baseline="0" dirty="0">
                <a:solidFill>
                  <a:schemeClr val="tx1"/>
                </a:solidFill>
                <a:latin typeface="+mn-lt"/>
                <a:ea typeface="+mn-ea"/>
                <a:cs typeface="+mn-cs"/>
              </a:rPr>
              <a:t>boundary of the critical word. Yet these infants, for whom</a:t>
            </a:r>
          </a:p>
          <a:p>
            <a:r>
              <a:rPr lang="en-US" sz="1200" b="0" i="0" u="none" strike="noStrike" kern="1200" baseline="0" dirty="0">
                <a:solidFill>
                  <a:schemeClr val="tx1"/>
                </a:solidFill>
                <a:latin typeface="+mn-lt"/>
                <a:ea typeface="+mn-ea"/>
                <a:cs typeface="+mn-cs"/>
              </a:rPr>
              <a:t>the utterances were presumably meaningless, initiated the</a:t>
            </a:r>
          </a:p>
          <a:p>
            <a:r>
              <a:rPr lang="en-US" sz="1200" b="0" i="0" u="none" strike="noStrike" kern="1200" baseline="0" dirty="0">
                <a:solidFill>
                  <a:schemeClr val="tx1"/>
                </a:solidFill>
                <a:latin typeface="+mn-lt"/>
                <a:ea typeface="+mn-ea"/>
                <a:cs typeface="+mn-cs"/>
              </a:rPr>
              <a:t>recognition response to the familiar words within half a</a:t>
            </a:r>
          </a:p>
          <a:p>
            <a:r>
              <a:rPr lang="en-US" sz="1200" b="0" i="0" u="none" strike="noStrike" kern="1200" baseline="0" dirty="0">
                <a:solidFill>
                  <a:schemeClr val="tx1"/>
                </a:solidFill>
                <a:latin typeface="+mn-lt"/>
                <a:ea typeface="+mn-ea"/>
                <a:cs typeface="+mn-cs"/>
              </a:rPr>
              <a:t>second. Initiation of the response was about 180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later in</a:t>
            </a:r>
          </a:p>
          <a:p>
            <a:r>
              <a:rPr lang="en-US" sz="1200" b="0" i="0" u="none" strike="noStrike" kern="1200" baseline="0" dirty="0">
                <a:solidFill>
                  <a:schemeClr val="tx1"/>
                </a:solidFill>
                <a:latin typeface="+mn-lt"/>
                <a:ea typeface="+mn-ea"/>
                <a:cs typeface="+mn-cs"/>
              </a:rPr>
              <a:t>the Test phase, in which the words occurred in the</a:t>
            </a:r>
          </a:p>
          <a:p>
            <a:r>
              <a:rPr lang="en-US" sz="1200" b="0" i="0" u="none" strike="noStrike" kern="1200" baseline="0" dirty="0">
                <a:solidFill>
                  <a:schemeClr val="tx1"/>
                </a:solidFill>
                <a:latin typeface="+mn-lt"/>
                <a:ea typeface="+mn-ea"/>
                <a:cs typeface="+mn-cs"/>
              </a:rPr>
              <a:t>sentences, than in the Familiarization phase, in which the</a:t>
            </a:r>
          </a:p>
          <a:p>
            <a:r>
              <a:rPr lang="en-US" sz="1200" b="0" i="0" u="none" strike="noStrike" kern="1200" baseline="0" dirty="0">
                <a:solidFill>
                  <a:schemeClr val="tx1"/>
                </a:solidFill>
                <a:latin typeface="+mn-lt"/>
                <a:ea typeface="+mn-ea"/>
                <a:cs typeface="+mn-cs"/>
              </a:rPr>
              <a:t>words occurred in isolation.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In our experiment, we may assume that no semantic</a:t>
            </a:r>
          </a:p>
          <a:p>
            <a:r>
              <a:rPr lang="en-US" sz="1200" b="0" i="0" u="none" strike="noStrike" kern="1200" baseline="0" dirty="0">
                <a:solidFill>
                  <a:schemeClr val="tx1"/>
                </a:solidFill>
                <a:latin typeface="+mn-lt"/>
                <a:ea typeface="+mn-ea"/>
                <a:cs typeface="+mn-cs"/>
              </a:rPr>
              <a:t>representation was activated in the 10-month-olds’ memory</a:t>
            </a:r>
          </a:p>
          <a:p>
            <a:r>
              <a:rPr lang="en-US" sz="1200" b="0" i="0" u="none" strike="noStrike" kern="1200" baseline="0" dirty="0">
                <a:solidFill>
                  <a:schemeClr val="tx1"/>
                </a:solidFill>
                <a:latin typeface="+mn-lt"/>
                <a:ea typeface="+mn-ea"/>
                <a:cs typeface="+mn-cs"/>
              </a:rPr>
              <a:t>when a newly familiar word form was re-encountered. T</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16</a:t>
            </a:fld>
            <a:endParaRPr lang="de-DE"/>
          </a:p>
        </p:txBody>
      </p:sp>
    </p:spTree>
    <p:extLst>
      <p:ext uri="{BB962C8B-B14F-4D97-AF65-F5344CB8AC3E}">
        <p14:creationId xmlns:p14="http://schemas.microsoft.com/office/powerpoint/2010/main" val="810611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17</a:t>
            </a:fld>
            <a:endParaRPr lang="de-DE"/>
          </a:p>
        </p:txBody>
      </p:sp>
    </p:spTree>
    <p:extLst>
      <p:ext uri="{BB962C8B-B14F-4D97-AF65-F5344CB8AC3E}">
        <p14:creationId xmlns:p14="http://schemas.microsoft.com/office/powerpoint/2010/main" val="1937118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18</a:t>
            </a:fld>
            <a:endParaRPr lang="de-DE"/>
          </a:p>
        </p:txBody>
      </p:sp>
    </p:spTree>
    <p:extLst>
      <p:ext uri="{BB962C8B-B14F-4D97-AF65-F5344CB8AC3E}">
        <p14:creationId xmlns:p14="http://schemas.microsoft.com/office/powerpoint/2010/main" val="1291683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19</a:t>
            </a:fld>
            <a:endParaRPr lang="de-DE"/>
          </a:p>
        </p:txBody>
      </p:sp>
    </p:spTree>
    <p:extLst>
      <p:ext uri="{BB962C8B-B14F-4D97-AF65-F5344CB8AC3E}">
        <p14:creationId xmlns:p14="http://schemas.microsoft.com/office/powerpoint/2010/main" val="1238401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20</a:t>
            </a:fld>
            <a:endParaRPr lang="de-DE"/>
          </a:p>
        </p:txBody>
      </p:sp>
    </p:spTree>
    <p:extLst>
      <p:ext uri="{BB962C8B-B14F-4D97-AF65-F5344CB8AC3E}">
        <p14:creationId xmlns:p14="http://schemas.microsoft.com/office/powerpoint/2010/main" val="409848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 children gradually improve at word learning? One possibility is the awareness that things can be named.</a:t>
            </a:r>
          </a:p>
          <a:p>
            <a:endParaRPr lang="en-US" dirty="0"/>
          </a:p>
          <a:p>
            <a:endParaRPr lang="en-US" dirty="0"/>
          </a:p>
          <a:p>
            <a:r>
              <a:rPr lang="en-US" dirty="0"/>
              <a:t>Story of Susan Schaller who teaches a young deaf man and taught him to sign. </a:t>
            </a:r>
          </a:p>
          <a:p>
            <a:r>
              <a:rPr lang="en-US" dirty="0"/>
              <a:t>Start at 5:50 minutes</a:t>
            </a:r>
            <a:r>
              <a:rPr lang="en-US" baseline="0" dirty="0"/>
              <a:t> run till 10:00</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21</a:t>
            </a:fld>
            <a:endParaRPr lang="de-DE"/>
          </a:p>
        </p:txBody>
      </p:sp>
    </p:spTree>
    <p:extLst>
      <p:ext uri="{BB962C8B-B14F-4D97-AF65-F5344CB8AC3E}">
        <p14:creationId xmlns:p14="http://schemas.microsoft.com/office/powerpoint/2010/main" val="14242522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Why do children gradually improve at word learning? One possibility is the awareness that things can be named.</a:t>
            </a:r>
          </a:p>
          <a:p>
            <a:endParaRPr lang="en-US" dirty="0"/>
          </a:p>
          <a:p>
            <a:endParaRPr lang="en-US" dirty="0"/>
          </a:p>
          <a:p>
            <a:r>
              <a:rPr lang="en-US" dirty="0"/>
              <a:t>Remember the switch task, where infants are exposed to a novel word-object pairing (bin/din; Stager &amp; </a:t>
            </a:r>
            <a:r>
              <a:rPr lang="en-US" dirty="0" err="1"/>
              <a:t>Werker</a:t>
            </a:r>
            <a:r>
              <a:rPr lang="en-US" dirty="0"/>
              <a:t>, 1997). Remember that 14-mos-olds failed to </a:t>
            </a:r>
            <a:r>
              <a:rPr lang="en-US" dirty="0" err="1"/>
              <a:t>indentify</a:t>
            </a:r>
            <a:r>
              <a:rPr lang="en-US" dirty="0"/>
              <a:t> the mismatch.</a:t>
            </a:r>
            <a:r>
              <a:rPr lang="en-US" baseline="0" dirty="0"/>
              <a:t> But they do detect the difference between “</a:t>
            </a:r>
            <a:r>
              <a:rPr lang="en-US" baseline="0" dirty="0" err="1"/>
              <a:t>lif</a:t>
            </a:r>
            <a:r>
              <a:rPr lang="en-US" baseline="0" dirty="0"/>
              <a:t>” and “</a:t>
            </a:r>
            <a:r>
              <a:rPr lang="en-US" baseline="0" dirty="0" err="1"/>
              <a:t>neem</a:t>
            </a:r>
            <a:r>
              <a:rPr lang="en-US" baseline="0" dirty="0"/>
              <a:t>”. And they can do a standard speech discrimination task between “b” and “d” (the checker board without the images). They can also do it with known words (ball vs. doll; </a:t>
            </a:r>
            <a:r>
              <a:rPr lang="en-US" baseline="0" dirty="0" err="1"/>
              <a:t>Swingley</a:t>
            </a:r>
            <a:r>
              <a:rPr lang="en-US" baseline="0" dirty="0"/>
              <a:t>, 2005). Are the demands of word learning so hard? </a:t>
            </a:r>
            <a:r>
              <a:rPr lang="en-US" dirty="0"/>
              <a:t>Problem: Nothing in the task/design of the</a:t>
            </a:r>
            <a:r>
              <a:rPr lang="en-US" baseline="0" dirty="0"/>
              <a:t> study clues babies into the fact that the novel word refers to the object (referencing is absent). Words presented in isolation, with no social or grammatical context. Words rarely occur in isolation! (</a:t>
            </a:r>
            <a:r>
              <a:rPr lang="en-US" baseline="0" dirty="0" err="1"/>
              <a:t>Namy</a:t>
            </a:r>
            <a:r>
              <a:rPr lang="en-US" baseline="0" dirty="0"/>
              <a:t> &amp; Waxman, 2000 – Look! </a:t>
            </a:r>
            <a:r>
              <a:rPr lang="en-US" baseline="0" dirty="0" err="1"/>
              <a:t>Blick</a:t>
            </a:r>
            <a:r>
              <a:rPr lang="en-US" baseline="0" dirty="0"/>
              <a:t>! – infants don’t establish word-object mapping). This experiment: Experiment 1: “Look. It’s the bin/din/</a:t>
            </a:r>
            <a:r>
              <a:rPr lang="en-US" baseline="0" dirty="0" err="1"/>
              <a:t>neem</a:t>
            </a:r>
            <a:r>
              <a:rPr lang="en-US" baseline="0" dirty="0"/>
              <a:t>. There’s the bin/din/</a:t>
            </a:r>
            <a:r>
              <a:rPr lang="en-US" baseline="0" dirty="0" err="1"/>
              <a:t>neem</a:t>
            </a:r>
            <a:r>
              <a:rPr lang="en-US" baseline="0" dirty="0"/>
              <a:t>. Do you see </a:t>
            </a:r>
            <a:r>
              <a:rPr lang="en-US" baseline="0" dirty="0" err="1"/>
              <a:t>theh</a:t>
            </a:r>
            <a:r>
              <a:rPr lang="en-US" baseline="0" dirty="0"/>
              <a:t> bin/din/</a:t>
            </a:r>
            <a:r>
              <a:rPr lang="en-US" baseline="0" dirty="0" err="1"/>
              <a:t>neem</a:t>
            </a:r>
            <a:r>
              <a:rPr lang="en-US" baseline="0" dirty="0"/>
              <a:t>? … (7 different phrases!). Now they can do it. Experiment 2: Still in isolation, but preceded by labeled familiar objects (Car, Kitty,…) SOCIAL, LINGUISTIC, and PRAGMATIC information help to establish referential connections.</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22</a:t>
            </a:fld>
            <a:endParaRPr lang="de-DE"/>
          </a:p>
        </p:txBody>
      </p:sp>
    </p:spTree>
    <p:extLst>
      <p:ext uri="{BB962C8B-B14F-4D97-AF65-F5344CB8AC3E}">
        <p14:creationId xmlns:p14="http://schemas.microsoft.com/office/powerpoint/2010/main" val="1342591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which aspects of language acquisition are specific to language, and which are shared more generally with other cognitive tasks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Cf. Waxman &amp; Booth 2001</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23</a:t>
            </a:fld>
            <a:endParaRPr lang="de-DE"/>
          </a:p>
        </p:txBody>
      </p:sp>
    </p:spTree>
    <p:extLst>
      <p:ext uri="{BB962C8B-B14F-4D97-AF65-F5344CB8AC3E}">
        <p14:creationId xmlns:p14="http://schemas.microsoft.com/office/powerpoint/2010/main" val="10629729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do you think of claim 1?</a:t>
            </a:r>
          </a:p>
          <a:p>
            <a:r>
              <a:rPr lang="en-US" baseline="0" dirty="0"/>
              <a:t>What do you think of claim 2?</a:t>
            </a:r>
          </a:p>
          <a:p>
            <a:endParaRPr lang="en-US" baseline="0" dirty="0"/>
          </a:p>
          <a:p>
            <a:r>
              <a:rPr lang="en-US" baseline="0" dirty="0"/>
              <a:t>Fast-mapping as only one component of word learning</a:t>
            </a:r>
          </a:p>
          <a:p>
            <a:endParaRPr lang="en-US" baseline="0" dirty="0"/>
          </a:p>
          <a:p>
            <a:r>
              <a:rPr lang="en-US" sz="1200" b="0" i="0" u="none" strike="noStrike" kern="1200" baseline="0" dirty="0">
                <a:solidFill>
                  <a:schemeClr val="tx1"/>
                </a:solidFill>
                <a:latin typeface="+mn-lt"/>
                <a:ea typeface="+mn-ea"/>
                <a:cs typeface="+mn-cs"/>
              </a:rPr>
              <a:t> Children systematically extend the novel word to include all and only members of the same object category</a:t>
            </a:r>
          </a:p>
          <a:p>
            <a:r>
              <a:rPr lang="en-US" sz="1200" b="0" i="0" u="none" strike="noStrike" kern="1200" baseline="0" dirty="0">
                <a:solidFill>
                  <a:schemeClr val="tx1"/>
                </a:solidFill>
                <a:latin typeface="+mn-lt"/>
                <a:ea typeface="+mn-ea"/>
                <a:cs typeface="+mn-cs"/>
              </a:rPr>
              <a:t>as the designated individual; they extended the novel fact randomly (see </a:t>
            </a:r>
            <a:r>
              <a:rPr lang="en-US" sz="1200" b="0" i="0" u="none" strike="noStrike" kern="1200" baseline="0" dirty="0" err="1">
                <a:solidFill>
                  <a:schemeClr val="tx1"/>
                </a:solidFill>
                <a:latin typeface="+mn-lt"/>
                <a:ea typeface="+mn-ea"/>
                <a:cs typeface="+mn-cs"/>
              </a:rPr>
              <a:t>Behrend</a:t>
            </a:r>
            <a:r>
              <a:rPr lang="en-US" sz="1200" b="0" i="0" u="none" strike="noStrike" kern="1200" baseline="0" dirty="0">
                <a:solidFill>
                  <a:schemeClr val="tx1"/>
                </a:solidFill>
                <a:latin typeface="+mn-lt"/>
                <a:ea typeface="+mn-ea"/>
                <a:cs typeface="+mn-cs"/>
              </a:rPr>
              <a:t>,</a:t>
            </a:r>
          </a:p>
          <a:p>
            <a:r>
              <a:rPr lang="en-US" sz="1200" b="0" i="0" u="none" strike="noStrike" kern="1200" baseline="0" dirty="0" err="1">
                <a:solidFill>
                  <a:schemeClr val="tx1"/>
                </a:solidFill>
                <a:latin typeface="+mn-lt"/>
                <a:ea typeface="+mn-ea"/>
                <a:cs typeface="+mn-cs"/>
              </a:rPr>
              <a:t>Kleinknecht</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Sco¨eld</a:t>
            </a:r>
            <a:r>
              <a:rPr lang="en-US" sz="1200" b="0" i="0" u="none" strike="noStrike" kern="1200" baseline="0" dirty="0">
                <a:solidFill>
                  <a:schemeClr val="tx1"/>
                </a:solidFill>
                <a:latin typeface="+mn-lt"/>
                <a:ea typeface="+mn-ea"/>
                <a:cs typeface="+mn-cs"/>
              </a:rPr>
              <a:t>, &amp; Wilcox, 2000). This sharp contrast between the systematic</a:t>
            </a:r>
          </a:p>
          <a:p>
            <a:r>
              <a:rPr lang="en-US" sz="1200" b="0" i="0" u="none" strike="noStrike" kern="1200" baseline="0" dirty="0">
                <a:solidFill>
                  <a:schemeClr val="tx1"/>
                </a:solidFill>
                <a:latin typeface="+mn-lt"/>
                <a:ea typeface="+mn-ea"/>
                <a:cs typeface="+mn-cs"/>
              </a:rPr>
              <a:t>extension of the word, and the random extension of the fact suggests that there may</a:t>
            </a:r>
          </a:p>
          <a:p>
            <a:r>
              <a:rPr lang="en-US" sz="1200" b="0" i="0" u="none" strike="noStrike" kern="1200" baseline="0" dirty="0">
                <a:solidFill>
                  <a:schemeClr val="tx1"/>
                </a:solidFill>
                <a:latin typeface="+mn-lt"/>
                <a:ea typeface="+mn-ea"/>
                <a:cs typeface="+mn-cs"/>
              </a:rPr>
              <a:t>indeed be principles guiding the acquisition of words that are not invoked in acquiring</a:t>
            </a:r>
          </a:p>
          <a:p>
            <a:r>
              <a:rPr lang="en-US" sz="1200" b="0" i="0" u="none" strike="noStrike" kern="1200" baseline="0" dirty="0">
                <a:solidFill>
                  <a:schemeClr val="tx1"/>
                </a:solidFill>
                <a:latin typeface="+mn-lt"/>
                <a:ea typeface="+mn-ea"/>
                <a:cs typeface="+mn-cs"/>
              </a:rPr>
              <a:t>facts.</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24</a:t>
            </a:fld>
            <a:endParaRPr lang="de-DE"/>
          </a:p>
        </p:txBody>
      </p:sp>
    </p:spTree>
    <p:extLst>
      <p:ext uri="{BB962C8B-B14F-4D97-AF65-F5344CB8AC3E}">
        <p14:creationId xmlns:p14="http://schemas.microsoft.com/office/powerpoint/2010/main" val="8783373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25</a:t>
            </a:fld>
            <a:endParaRPr lang="de-DE"/>
          </a:p>
        </p:txBody>
      </p:sp>
    </p:spTree>
    <p:extLst>
      <p:ext uri="{BB962C8B-B14F-4D97-AF65-F5344CB8AC3E}">
        <p14:creationId xmlns:p14="http://schemas.microsoft.com/office/powerpoint/2010/main" val="210396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Look,</a:t>
            </a:r>
            <a:r>
              <a:rPr lang="en-US" baseline="0" dirty="0"/>
              <a:t> a rabbit. Look, food. Let’s go hunting. There will be a storm tonight.</a:t>
            </a:r>
            <a:endParaRPr lang="en-US" dirty="0"/>
          </a:p>
        </p:txBody>
      </p:sp>
      <p:sp>
        <p:nvSpPr>
          <p:cNvPr id="4" name="Slide Number Placeholder 3"/>
          <p:cNvSpPr>
            <a:spLocks noGrp="1"/>
          </p:cNvSpPr>
          <p:nvPr>
            <p:ph type="sldNum" sz="quarter" idx="5"/>
          </p:nvPr>
        </p:nvSpPr>
        <p:spPr/>
        <p:txBody>
          <a:bodyPr/>
          <a:lstStyle/>
          <a:p>
            <a:pPr>
              <a:defRPr/>
            </a:pPr>
            <a:fld id="{DADDCAE2-B6A6-4048-9B46-D4427CE22DB3}" type="slidenum">
              <a:rPr lang="de-DE" smtClean="0"/>
              <a:pPr>
                <a:defRPr/>
              </a:pPr>
              <a:t>28</a:t>
            </a:fld>
            <a:endParaRPr lang="de-DE"/>
          </a:p>
        </p:txBody>
      </p:sp>
    </p:spTree>
    <p:extLst>
      <p:ext uri="{BB962C8B-B14F-4D97-AF65-F5344CB8AC3E}">
        <p14:creationId xmlns:p14="http://schemas.microsoft.com/office/powerpoint/2010/main" val="2739825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Diagnostic measures including the Autism Diagnostic</a:t>
            </a:r>
          </a:p>
          <a:p>
            <a:r>
              <a:rPr lang="en-US" sz="1200" b="0" i="0" u="none" strike="noStrike" kern="1200" baseline="0" dirty="0">
                <a:solidFill>
                  <a:schemeClr val="tx1"/>
                </a:solidFill>
                <a:latin typeface="+mn-lt"/>
                <a:ea typeface="+mn-ea"/>
                <a:cs typeface="+mn-cs"/>
              </a:rPr>
              <a:t>Observation Schedule [7] and the Mullen Scales of Early</a:t>
            </a:r>
          </a:p>
          <a:p>
            <a:r>
              <a:rPr lang="en-US" sz="1200" b="0" i="0" u="none" strike="noStrike" kern="1200" baseline="0" dirty="0">
                <a:solidFill>
                  <a:schemeClr val="tx1"/>
                </a:solidFill>
                <a:latin typeface="+mn-lt"/>
                <a:ea typeface="+mn-ea"/>
                <a:cs typeface="+mn-cs"/>
              </a:rPr>
              <a:t>Learning [8] were collected from toddlers with ASD prior</a:t>
            </a:r>
          </a:p>
          <a:p>
            <a:r>
              <a:rPr lang="en-US" sz="1200" b="0" i="0" u="none" strike="noStrike" kern="1200" baseline="0" dirty="0">
                <a:solidFill>
                  <a:schemeClr val="tx1"/>
                </a:solidFill>
                <a:latin typeface="+mn-lt"/>
                <a:ea typeface="+mn-ea"/>
                <a:cs typeface="+mn-cs"/>
              </a:rPr>
              <a:t>to ERP testing and one year after testing.</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30</a:t>
            </a:fld>
            <a:endParaRPr lang="de-DE"/>
          </a:p>
        </p:txBody>
      </p:sp>
    </p:spTree>
    <p:extLst>
      <p:ext uri="{BB962C8B-B14F-4D97-AF65-F5344CB8AC3E}">
        <p14:creationId xmlns:p14="http://schemas.microsoft.com/office/powerpoint/2010/main" val="3010341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Fig. 1. ERP waveforms for TD toddlers (left) and toddlers with ASD (right). </a:t>
            </a:r>
            <a:r>
              <a:rPr lang="en-US" sz="1200" b="1" i="0" u="none" strike="noStrike" kern="1200" baseline="0" dirty="0">
                <a:solidFill>
                  <a:schemeClr val="tx1"/>
                </a:solidFill>
                <a:latin typeface="+mn-lt"/>
                <a:ea typeface="+mn-ea"/>
                <a:cs typeface="+mn-cs"/>
              </a:rPr>
              <a:t>Typically Developing (TD) </a:t>
            </a:r>
            <a:r>
              <a:rPr lang="en-US" sz="1200" b="0" i="0" u="none" strike="noStrike" kern="1200" baseline="0" dirty="0">
                <a:solidFill>
                  <a:schemeClr val="tx1"/>
                </a:solidFill>
                <a:latin typeface="+mn-lt"/>
                <a:ea typeface="+mn-ea"/>
                <a:cs typeface="+mn-cs"/>
              </a:rPr>
              <a:t>toddlers exhibit a localized response with</a:t>
            </a:r>
          </a:p>
          <a:p>
            <a:r>
              <a:rPr lang="en-US" sz="1200" b="0" i="0" u="none" strike="noStrike" kern="1200" baseline="0" dirty="0">
                <a:solidFill>
                  <a:schemeClr val="tx1"/>
                </a:solidFill>
                <a:latin typeface="+mn-lt"/>
                <a:ea typeface="+mn-ea"/>
                <a:cs typeface="+mn-cs"/>
              </a:rPr>
              <a:t>significant differences between K and UK at left temporal electrode site (T3). </a:t>
            </a:r>
            <a:r>
              <a:rPr lang="en-US" sz="1200" b="1" i="0" u="none" strike="noStrike" kern="1200" baseline="0" dirty="0">
                <a:solidFill>
                  <a:schemeClr val="tx1"/>
                </a:solidFill>
                <a:latin typeface="+mn-lt"/>
                <a:ea typeface="+mn-ea"/>
                <a:cs typeface="+mn-cs"/>
              </a:rPr>
              <a:t>Toddlers with ASD </a:t>
            </a:r>
            <a:r>
              <a:rPr lang="en-US" sz="1200" b="0" i="0" u="none" strike="noStrike" kern="1200" baseline="0" dirty="0">
                <a:solidFill>
                  <a:schemeClr val="tx1"/>
                </a:solidFill>
                <a:latin typeface="+mn-lt"/>
                <a:ea typeface="+mn-ea"/>
                <a:cs typeface="+mn-cs"/>
              </a:rPr>
              <a:t>exhibit a diffuse response to</a:t>
            </a:r>
          </a:p>
          <a:p>
            <a:r>
              <a:rPr lang="en-US" sz="1200" b="0" i="0" u="none" strike="noStrike" kern="1200" baseline="0" dirty="0">
                <a:solidFill>
                  <a:schemeClr val="tx1"/>
                </a:solidFill>
                <a:latin typeface="+mn-lt"/>
                <a:ea typeface="+mn-ea"/>
                <a:cs typeface="+mn-cs"/>
              </a:rPr>
              <a:t>K and UK – differences are significant across all electrode sites in the 500-700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measurement window.</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31</a:t>
            </a:fld>
            <a:endParaRPr lang="de-DE"/>
          </a:p>
        </p:txBody>
      </p:sp>
    </p:spTree>
    <p:extLst>
      <p:ext uri="{BB962C8B-B14F-4D97-AF65-F5344CB8AC3E}">
        <p14:creationId xmlns:p14="http://schemas.microsoft.com/office/powerpoint/2010/main" val="1264611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ERP waveforms for HF toddlers with ASD (left) and LF toddlers with ASD (right). HF toddlers exhibit a localized</a:t>
            </a:r>
          </a:p>
          <a:p>
            <a:r>
              <a:rPr lang="en-US" sz="1200" b="0" i="0" u="none" strike="noStrike" kern="1200" baseline="0" dirty="0">
                <a:solidFill>
                  <a:schemeClr val="tx1"/>
                </a:solidFill>
                <a:latin typeface="+mn-lt"/>
                <a:ea typeface="+mn-ea"/>
                <a:cs typeface="+mn-cs"/>
              </a:rPr>
              <a:t>response with significant differences between K and UK at the parietal electrode site in the left hemisphere (P3). LF toddlers</a:t>
            </a:r>
          </a:p>
          <a:p>
            <a:r>
              <a:rPr lang="en-US" sz="1200" b="0" i="0" u="none" strike="noStrike" kern="1200" baseline="0" dirty="0">
                <a:solidFill>
                  <a:schemeClr val="tx1"/>
                </a:solidFill>
                <a:latin typeface="+mn-lt"/>
                <a:ea typeface="+mn-ea"/>
                <a:cs typeface="+mn-cs"/>
              </a:rPr>
              <a:t>exhibit a diffuse response to K and UK with significant differences in multiple time windows and electrode sites. In addition,</a:t>
            </a:r>
          </a:p>
          <a:p>
            <a:r>
              <a:rPr lang="en-US" sz="1200" b="0" i="0" u="none" strike="noStrike" kern="1200" baseline="0" dirty="0">
                <a:solidFill>
                  <a:schemeClr val="tx1"/>
                </a:solidFill>
                <a:latin typeface="+mn-lt"/>
                <a:ea typeface="+mn-ea"/>
                <a:cs typeface="+mn-cs"/>
              </a:rPr>
              <a:t>the difference between K and UK is significant when collapsed across all electrode sites in the 500-700 </a:t>
            </a:r>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measurement</a:t>
            </a:r>
          </a:p>
          <a:p>
            <a:r>
              <a:rPr lang="en-US" sz="1200" b="0" i="0" u="none" strike="noStrike" kern="1200" baseline="0" dirty="0">
                <a:solidFill>
                  <a:schemeClr val="tx1"/>
                </a:solidFill>
                <a:latin typeface="+mn-lt"/>
                <a:ea typeface="+mn-ea"/>
                <a:cs typeface="+mn-cs"/>
              </a:rPr>
              <a:t>window.</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33</a:t>
            </a:fld>
            <a:endParaRPr lang="de-DE"/>
          </a:p>
        </p:txBody>
      </p:sp>
    </p:spTree>
    <p:extLst>
      <p:ext uri="{BB962C8B-B14F-4D97-AF65-F5344CB8AC3E}">
        <p14:creationId xmlns:p14="http://schemas.microsoft.com/office/powerpoint/2010/main" val="40901331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Fig.4 Predictive correlations between mean amplitude for Known</a:t>
            </a:r>
          </a:p>
          <a:p>
            <a:r>
              <a:rPr lang="en-US" sz="1200" b="0" i="0" u="none" strike="noStrike" kern="1200" baseline="0" dirty="0">
                <a:solidFill>
                  <a:schemeClr val="tx1"/>
                </a:solidFill>
                <a:latin typeface="+mn-lt"/>
                <a:ea typeface="+mn-ea"/>
                <a:cs typeface="+mn-cs"/>
              </a:rPr>
              <a:t>words at the parietal electrode sites (P3/4) in the 200-500</a:t>
            </a:r>
          </a:p>
          <a:p>
            <a:r>
              <a:rPr lang="en-US" sz="1200" b="0" i="0" u="none" strike="noStrike" kern="1200" baseline="0" dirty="0" err="1">
                <a:solidFill>
                  <a:schemeClr val="tx1"/>
                </a:solidFill>
                <a:latin typeface="+mn-lt"/>
                <a:ea typeface="+mn-ea"/>
                <a:cs typeface="+mn-cs"/>
              </a:rPr>
              <a:t>ms</a:t>
            </a:r>
            <a:r>
              <a:rPr lang="en-US" sz="1200" b="0" i="0" u="none" strike="noStrike" kern="1200" baseline="0" dirty="0">
                <a:solidFill>
                  <a:schemeClr val="tx1"/>
                </a:solidFill>
                <a:latin typeface="+mn-lt"/>
                <a:ea typeface="+mn-ea"/>
                <a:cs typeface="+mn-cs"/>
              </a:rPr>
              <a:t> measurement window and verbal IQ. A more negative</a:t>
            </a:r>
          </a:p>
          <a:p>
            <a:r>
              <a:rPr lang="en-US" sz="1200" b="0" i="0" u="none" strike="noStrike" kern="1200" baseline="0" dirty="0">
                <a:solidFill>
                  <a:schemeClr val="tx1"/>
                </a:solidFill>
                <a:latin typeface="+mn-lt"/>
                <a:ea typeface="+mn-ea"/>
                <a:cs typeface="+mn-cs"/>
              </a:rPr>
              <a:t>response predicted higher verbal IQ one year after ERP data</a:t>
            </a:r>
          </a:p>
          <a:p>
            <a:r>
              <a:rPr lang="en-US" sz="1200" b="0" i="0" u="none" strike="noStrike" kern="1200" baseline="0" dirty="0">
                <a:solidFill>
                  <a:schemeClr val="tx1"/>
                </a:solidFill>
                <a:latin typeface="+mn-lt"/>
                <a:ea typeface="+mn-ea"/>
                <a:cs typeface="+mn-cs"/>
              </a:rPr>
              <a:t>was collected. The correlation was significant at left</a:t>
            </a:r>
          </a:p>
          <a:p>
            <a:r>
              <a:rPr lang="en-US" sz="1200" b="0" i="0" u="none" strike="noStrike" kern="1200" baseline="0" dirty="0">
                <a:solidFill>
                  <a:schemeClr val="tx1"/>
                </a:solidFill>
                <a:latin typeface="+mn-lt"/>
                <a:ea typeface="+mn-ea"/>
                <a:cs typeface="+mn-cs"/>
              </a:rPr>
              <a:t>parietal, P3 (r = -.521, p = .013, left) and approached</a:t>
            </a:r>
          </a:p>
          <a:p>
            <a:r>
              <a:rPr lang="en-US" sz="1200" b="0" i="0" u="none" strike="noStrike" kern="1200" baseline="0" dirty="0">
                <a:solidFill>
                  <a:schemeClr val="tx1"/>
                </a:solidFill>
                <a:latin typeface="+mn-lt"/>
                <a:ea typeface="+mn-ea"/>
                <a:cs typeface="+mn-cs"/>
              </a:rPr>
              <a:t>significance at right parietal, P4 (r = -.421, p = .051, right).</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34</a:t>
            </a:fld>
            <a:endParaRPr lang="de-DE"/>
          </a:p>
        </p:txBody>
      </p:sp>
    </p:spTree>
    <p:extLst>
      <p:ext uri="{BB962C8B-B14F-4D97-AF65-F5344CB8AC3E}">
        <p14:creationId xmlns:p14="http://schemas.microsoft.com/office/powerpoint/2010/main" val="3844212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5F0248-A4E6-4EF5-9C36-EF409F4B0BEF}" type="slidenum">
              <a:rPr lang="de-DE" smtClean="0"/>
              <a:pPr/>
              <a:t>35</a:t>
            </a:fld>
            <a:endParaRPr lang="de-DE"/>
          </a:p>
        </p:txBody>
      </p:sp>
    </p:spTree>
    <p:extLst>
      <p:ext uri="{BB962C8B-B14F-4D97-AF65-F5344CB8AC3E}">
        <p14:creationId xmlns:p14="http://schemas.microsoft.com/office/powerpoint/2010/main" val="2319915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Broca’s</a:t>
            </a:r>
            <a:r>
              <a:rPr lang="en-US" sz="1200" b="0" i="0" u="none" strike="noStrike" kern="1200" baseline="0" dirty="0">
                <a:solidFill>
                  <a:schemeClr val="tx1"/>
                </a:solidFill>
                <a:latin typeface="+mn-lt"/>
                <a:ea typeface="+mn-ea"/>
                <a:cs typeface="+mn-cs"/>
              </a:rPr>
              <a:t> area is larger in the left than right for</a:t>
            </a:r>
          </a:p>
          <a:p>
            <a:r>
              <a:rPr lang="en-US" sz="1200" b="0" i="0" u="none" strike="noStrike" kern="1200" baseline="0" dirty="0">
                <a:solidFill>
                  <a:schemeClr val="tx1"/>
                </a:solidFill>
                <a:latin typeface="+mn-lt"/>
                <a:ea typeface="+mn-ea"/>
                <a:cs typeface="+mn-cs"/>
              </a:rPr>
              <a:t>typical subjects and has been implicated in phonological</a:t>
            </a:r>
          </a:p>
          <a:p>
            <a:r>
              <a:rPr lang="en-US" sz="1200" b="0" i="0" u="none" strike="noStrike" kern="1200" baseline="0" dirty="0">
                <a:solidFill>
                  <a:schemeClr val="tx1"/>
                </a:solidFill>
                <a:latin typeface="+mn-lt"/>
                <a:ea typeface="+mn-ea"/>
                <a:cs typeface="+mn-cs"/>
              </a:rPr>
              <a:t>and semantic processing of language stimuli. Herbert et al.</a:t>
            </a:r>
          </a:p>
          <a:p>
            <a:r>
              <a:rPr lang="en-US" sz="1200" b="0" i="0" u="none" strike="noStrike" kern="1200" baseline="0" dirty="0">
                <a:solidFill>
                  <a:schemeClr val="tx1"/>
                </a:solidFill>
                <a:latin typeface="+mn-lt"/>
                <a:ea typeface="+mn-ea"/>
                <a:cs typeface="+mn-cs"/>
              </a:rPr>
              <a:t>[9] reported reversed asymmetry in frontal language related</a:t>
            </a:r>
          </a:p>
          <a:p>
            <a:r>
              <a:rPr lang="en-US" sz="1200" b="0" i="0" u="none" strike="noStrike" kern="1200" baseline="0" dirty="0">
                <a:solidFill>
                  <a:schemeClr val="tx1"/>
                </a:solidFill>
                <a:latin typeface="+mn-lt"/>
                <a:ea typeface="+mn-ea"/>
                <a:cs typeface="+mn-cs"/>
              </a:rPr>
              <a:t>cortex (</a:t>
            </a:r>
            <a:r>
              <a:rPr lang="en-US" sz="1200" b="0" i="0" u="none" strike="noStrike" kern="1200" baseline="0" dirty="0" err="1">
                <a:solidFill>
                  <a:schemeClr val="tx1"/>
                </a:solidFill>
                <a:latin typeface="+mn-lt"/>
                <a:ea typeface="+mn-ea"/>
                <a:cs typeface="+mn-cs"/>
              </a:rPr>
              <a:t>Broca’s</a:t>
            </a:r>
            <a:r>
              <a:rPr lang="en-US" sz="1200" b="0" i="0" u="none" strike="noStrike" kern="1200" baseline="0" dirty="0">
                <a:solidFill>
                  <a:schemeClr val="tx1"/>
                </a:solidFill>
                <a:latin typeface="+mn-lt"/>
                <a:ea typeface="+mn-ea"/>
                <a:cs typeface="+mn-cs"/>
              </a:rPr>
              <a:t> area) in school aged boys with</a:t>
            </a:r>
          </a:p>
          <a:p>
            <a:r>
              <a:rPr lang="en-US" sz="1200" b="0" i="0" u="none" strike="noStrike" kern="1200" baseline="0" dirty="0">
                <a:solidFill>
                  <a:schemeClr val="tx1"/>
                </a:solidFill>
                <a:latin typeface="+mn-lt"/>
                <a:ea typeface="+mn-ea"/>
                <a:cs typeface="+mn-cs"/>
              </a:rPr>
              <a:t>ASD when compared to TD controls.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Harris and colleagues (2006) [11] reported more activation</a:t>
            </a:r>
          </a:p>
          <a:p>
            <a:r>
              <a:rPr lang="en-US" sz="1200" b="0" i="0" u="none" strike="noStrike" kern="1200" baseline="0" dirty="0">
                <a:solidFill>
                  <a:schemeClr val="tx1"/>
                </a:solidFill>
                <a:latin typeface="+mn-lt"/>
                <a:ea typeface="+mn-ea"/>
                <a:cs typeface="+mn-cs"/>
              </a:rPr>
              <a:t>in Wernicke’s area and reduced activation in </a:t>
            </a:r>
            <a:r>
              <a:rPr lang="en-US" sz="1200" b="0" i="0" u="none" strike="noStrike" kern="1200" baseline="0" dirty="0" err="1">
                <a:solidFill>
                  <a:schemeClr val="tx1"/>
                </a:solidFill>
                <a:latin typeface="+mn-lt"/>
                <a:ea typeface="+mn-ea"/>
                <a:cs typeface="+mn-cs"/>
              </a:rPr>
              <a:t>Broca’s</a:t>
            </a:r>
            <a:r>
              <a:rPr lang="en-US" sz="1200" b="0" i="0" u="none" strike="noStrike" kern="1200" baseline="0" dirty="0">
                <a:solidFill>
                  <a:schemeClr val="tx1"/>
                </a:solidFill>
                <a:latin typeface="+mn-lt"/>
                <a:ea typeface="+mn-ea"/>
                <a:cs typeface="+mn-cs"/>
              </a:rPr>
              <a:t> area</a:t>
            </a:r>
          </a:p>
          <a:p>
            <a:r>
              <a:rPr lang="en-US" sz="1200" b="0" i="0" u="none" strike="noStrike" kern="1200" baseline="0" dirty="0">
                <a:solidFill>
                  <a:schemeClr val="tx1"/>
                </a:solidFill>
                <a:latin typeface="+mn-lt"/>
                <a:ea typeface="+mn-ea"/>
                <a:cs typeface="+mn-cs"/>
              </a:rPr>
              <a:t>in an fMRI study of adults with ASD during word</a:t>
            </a:r>
          </a:p>
          <a:p>
            <a:r>
              <a:rPr lang="en-US" sz="1200" b="0" i="0" u="none" strike="noStrike" kern="1200" baseline="0" dirty="0">
                <a:solidFill>
                  <a:schemeClr val="tx1"/>
                </a:solidFill>
                <a:latin typeface="+mn-lt"/>
                <a:ea typeface="+mn-ea"/>
                <a:cs typeface="+mn-cs"/>
              </a:rPr>
              <a:t>meaning tasks.</a:t>
            </a:r>
            <a:endParaRPr lang="en-US" dirty="0"/>
          </a:p>
        </p:txBody>
      </p:sp>
      <p:sp>
        <p:nvSpPr>
          <p:cNvPr id="4" name="Slide Number Placeholder 3"/>
          <p:cNvSpPr>
            <a:spLocks noGrp="1"/>
          </p:cNvSpPr>
          <p:nvPr>
            <p:ph type="sldNum" sz="quarter" idx="10"/>
          </p:nvPr>
        </p:nvSpPr>
        <p:spPr/>
        <p:txBody>
          <a:bodyPr/>
          <a:lstStyle/>
          <a:p>
            <a:fld id="{3D5F0248-A4E6-4EF5-9C36-EF409F4B0BEF}" type="slidenum">
              <a:rPr lang="de-DE" smtClean="0"/>
              <a:pPr/>
              <a:t>36</a:t>
            </a:fld>
            <a:endParaRPr lang="de-DE"/>
          </a:p>
        </p:txBody>
      </p:sp>
    </p:spTree>
    <p:extLst>
      <p:ext uri="{BB962C8B-B14F-4D97-AF65-F5344CB8AC3E}">
        <p14:creationId xmlns:p14="http://schemas.microsoft.com/office/powerpoint/2010/main" val="4040717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ERPs show more about processing. Potential differences in</a:t>
            </a:r>
            <a:r>
              <a:rPr lang="en-US" baseline="0" dirty="0"/>
              <a:t> structure reflect </a:t>
            </a:r>
            <a:r>
              <a:rPr lang="en-US" baseline="0"/>
              <a:t>processing differences.</a:t>
            </a:r>
            <a:endParaRPr lang="en-US"/>
          </a:p>
        </p:txBody>
      </p:sp>
      <p:sp>
        <p:nvSpPr>
          <p:cNvPr id="4" name="Slide Number Placeholder 3"/>
          <p:cNvSpPr>
            <a:spLocks noGrp="1"/>
          </p:cNvSpPr>
          <p:nvPr>
            <p:ph type="sldNum" sz="quarter" idx="10"/>
          </p:nvPr>
        </p:nvSpPr>
        <p:spPr/>
        <p:txBody>
          <a:bodyPr/>
          <a:lstStyle/>
          <a:p>
            <a:fld id="{3D5F0248-A4E6-4EF5-9C36-EF409F4B0BEF}" type="slidenum">
              <a:rPr lang="de-DE" smtClean="0"/>
              <a:pPr/>
              <a:t>37</a:t>
            </a:fld>
            <a:endParaRPr lang="de-DE"/>
          </a:p>
        </p:txBody>
      </p:sp>
    </p:spTree>
    <p:extLst>
      <p:ext uri="{BB962C8B-B14F-4D97-AF65-F5344CB8AC3E}">
        <p14:creationId xmlns:p14="http://schemas.microsoft.com/office/powerpoint/2010/main" val="20554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6ACB42-E2C1-47AC-9FD1-F9F3A67C2837}" type="datetimeFigureOut">
              <a:rPr lang="de-DE" smtClean="0"/>
              <a:pPr/>
              <a:t>21.02.19</a:t>
            </a:fld>
            <a:endParaRPr lang="de-DE"/>
          </a:p>
        </p:txBody>
      </p:sp>
      <p:sp>
        <p:nvSpPr>
          <p:cNvPr id="5" name="Footer Placeholder 4"/>
          <p:cNvSpPr>
            <a:spLocks noGrp="1"/>
          </p:cNvSpPr>
          <p:nvPr>
            <p:ph type="ftr" sz="quarter" idx="11"/>
          </p:nvPr>
        </p:nvSpPr>
        <p:spPr>
          <a:xfrm>
            <a:off x="2396319" y="329308"/>
            <a:ext cx="3086292" cy="309201"/>
          </a:xfrm>
        </p:spPr>
        <p:txBody>
          <a:bodyPr/>
          <a:lstStyle/>
          <a:p>
            <a:endParaRPr lang="de-DE"/>
          </a:p>
        </p:txBody>
      </p:sp>
      <p:sp>
        <p:nvSpPr>
          <p:cNvPr id="6" name="Slide Number Placeholder 5"/>
          <p:cNvSpPr>
            <a:spLocks noGrp="1"/>
          </p:cNvSpPr>
          <p:nvPr>
            <p:ph type="sldNum" sz="quarter" idx="12"/>
          </p:nvPr>
        </p:nvSpPr>
        <p:spPr>
          <a:xfrm>
            <a:off x="1434703" y="798973"/>
            <a:ext cx="802005" cy="503578"/>
          </a:xfrm>
        </p:spPr>
        <p:txBody>
          <a:bodyPr/>
          <a:lstStyle/>
          <a:p>
            <a:fld id="{7B4F94D4-4590-4B57-8ABB-9155181F4D5D}" type="slidenum">
              <a:rPr lang="de-DE" smtClean="0"/>
              <a:pPr/>
              <a:t>‹#›</a:t>
            </a:fld>
            <a:endParaRPr lang="de-DE"/>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6ACB42-E2C1-47AC-9FD1-F9F3A67C2837}" type="datetimeFigureOut">
              <a:rPr lang="de-DE" smtClean="0"/>
              <a:pPr/>
              <a:t>21.02.19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4F94D4-4590-4B57-8ABB-9155181F4D5D}" type="slidenum">
              <a:rPr lang="de-DE" smtClean="0"/>
              <a:pPr/>
              <a:t>‹#›</a:t>
            </a:fld>
            <a:endParaRPr lang="de-DE"/>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6ACB42-E2C1-47AC-9FD1-F9F3A67C2837}" type="datetimeFigureOut">
              <a:rPr lang="de-DE" smtClean="0"/>
              <a:pPr/>
              <a:t>21.02.19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4F94D4-4590-4B57-8ABB-9155181F4D5D}" type="slidenum">
              <a:rPr lang="de-DE" smtClean="0"/>
              <a:pPr/>
              <a:t>‹#›</a:t>
            </a:fld>
            <a:endParaRPr lang="de-DE"/>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6ACB42-E2C1-47AC-9FD1-F9F3A67C2837}" type="datetimeFigureOut">
              <a:rPr lang="de-DE" smtClean="0"/>
              <a:pPr/>
              <a:t>21.02.19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4F94D4-4590-4B57-8ABB-9155181F4D5D}" type="slidenum">
              <a:rPr lang="de-DE" smtClean="0"/>
              <a:pPr/>
              <a:t>‹#›</a:t>
            </a:fld>
            <a:endParaRPr lang="de-DE"/>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6ACB42-E2C1-47AC-9FD1-F9F3A67C2837}" type="datetimeFigureOut">
              <a:rPr lang="de-DE" smtClean="0"/>
              <a:pPr/>
              <a:t>21.02.19</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B4F94D4-4590-4B57-8ABB-9155181F4D5D}"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6ACB42-E2C1-47AC-9FD1-F9F3A67C2837}" type="datetimeFigureOut">
              <a:rPr lang="de-DE" smtClean="0"/>
              <a:pPr/>
              <a:t>21.02.19</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B4F94D4-4590-4B57-8ABB-9155181F4D5D}"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ACB42-E2C1-47AC-9FD1-F9F3A67C2837}" type="datetimeFigureOut">
              <a:rPr lang="de-DE" smtClean="0"/>
              <a:pPr/>
              <a:t>21.02.19</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B4F94D4-4590-4B57-8ABB-9155181F4D5D}"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F6ACB42-E2C1-47AC-9FD1-F9F3A67C2837}" type="datetimeFigureOut">
              <a:rPr lang="de-DE" smtClean="0"/>
              <a:pPr/>
              <a:t>21.02.19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4F94D4-4590-4B57-8ABB-9155181F4D5D}" type="slidenum">
              <a:rPr lang="de-DE" smtClean="0"/>
              <a:pPr/>
              <a:t>‹#›</a:t>
            </a:fld>
            <a:endParaRPr lang="de-DE"/>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8F6ACB42-E2C1-47AC-9FD1-F9F3A67C2837}" type="datetimeFigureOut">
              <a:rPr lang="de-DE" smtClean="0"/>
              <a:pPr/>
              <a:t>21.02.19</a:t>
            </a:fld>
            <a:endParaRPr lang="de-DE"/>
          </a:p>
        </p:txBody>
      </p:sp>
      <p:sp>
        <p:nvSpPr>
          <p:cNvPr id="6" name="Footer Placeholder 5"/>
          <p:cNvSpPr>
            <a:spLocks noGrp="1"/>
          </p:cNvSpPr>
          <p:nvPr>
            <p:ph type="ftr" sz="quarter" idx="11"/>
          </p:nvPr>
        </p:nvSpPr>
        <p:spPr>
          <a:xfrm>
            <a:off x="1437530" y="318641"/>
            <a:ext cx="3251553" cy="320931"/>
          </a:xfrm>
        </p:spPr>
        <p:txBody>
          <a:bodyPr/>
          <a:lstStyle/>
          <a:p>
            <a:endParaRPr lang="de-DE"/>
          </a:p>
        </p:txBody>
      </p:sp>
      <p:sp>
        <p:nvSpPr>
          <p:cNvPr id="7" name="Slide Number Placeholder 6"/>
          <p:cNvSpPr>
            <a:spLocks noGrp="1"/>
          </p:cNvSpPr>
          <p:nvPr>
            <p:ph type="sldNum" sz="quarter" idx="12"/>
          </p:nvPr>
        </p:nvSpPr>
        <p:spPr/>
        <p:txBody>
          <a:bodyPr/>
          <a:lstStyle/>
          <a:p>
            <a:fld id="{7B4F94D4-4590-4B57-8ABB-9155181F4D5D}" type="slidenum">
              <a:rPr lang="de-DE" smtClean="0"/>
              <a:pPr/>
              <a:t>‹#›</a:t>
            </a:fld>
            <a:endParaRPr lang="de-DE"/>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6ACB42-E2C1-47AC-9FD1-F9F3A67C2837}" type="datetimeFigureOut">
              <a:rPr lang="de-DE" smtClean="0"/>
              <a:pPr/>
              <a:t>21.02.19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4F94D4-4590-4B57-8ABB-9155181F4D5D}"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6ACB42-E2C1-47AC-9FD1-F9F3A67C2837}" type="datetimeFigureOut">
              <a:rPr lang="de-DE" smtClean="0"/>
              <a:pPr/>
              <a:t>21.02.19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4F94D4-4590-4B57-8ABB-9155181F4D5D}" type="slidenum">
              <a:rPr lang="de-DE" smtClean="0"/>
              <a:pPr/>
              <a:t>‹#›</a:t>
            </a:fld>
            <a:endParaRPr lang="de-DE"/>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F6ACB42-E2C1-47AC-9FD1-F9F3A67C2837}" type="datetimeFigureOut">
              <a:rPr lang="de-DE" smtClean="0"/>
              <a:pPr/>
              <a:t>21.02.19</a:t>
            </a:fld>
            <a:endParaRPr lang="de-DE"/>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7B4F94D4-4590-4B57-8ABB-9155181F4D5D}" type="slidenum">
              <a:rPr lang="de-DE" smtClean="0"/>
              <a:pPr/>
              <a:t>‹#›</a:t>
            </a:fld>
            <a:endParaRPr lang="de-DE"/>
          </a:p>
        </p:txBody>
      </p:sp>
    </p:spTree>
    <p:extLst>
      <p:ext uri="{BB962C8B-B14F-4D97-AF65-F5344CB8AC3E}">
        <p14:creationId xmlns:p14="http://schemas.microsoft.com/office/powerpoint/2010/main" val="11051172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1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image" Target="../media/image9.tif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3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56792"/>
            <a:ext cx="9144000" cy="1470025"/>
          </a:xfrm>
        </p:spPr>
        <p:txBody>
          <a:bodyPr>
            <a:normAutofit/>
          </a:bodyPr>
          <a:lstStyle/>
          <a:p>
            <a:pPr algn="ctr">
              <a:spcBef>
                <a:spcPts val="2400"/>
              </a:spcBef>
            </a:pPr>
            <a:r>
              <a:rPr lang="de-DE" sz="3600" dirty="0"/>
              <a:t>Learning Words</a:t>
            </a:r>
            <a:endParaRPr lang="de-DE" sz="3600" i="1" dirty="0"/>
          </a:p>
        </p:txBody>
      </p:sp>
      <p:sp>
        <p:nvSpPr>
          <p:cNvPr id="4" name="Subtitle 3"/>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66800"/>
          </a:xfrm>
        </p:spPr>
        <p:txBody>
          <a:bodyPr/>
          <a:lstStyle/>
          <a:p>
            <a:r>
              <a:rPr lang="de-DE" dirty="0"/>
              <a:t>Game plan</a:t>
            </a:r>
          </a:p>
        </p:txBody>
      </p:sp>
      <p:sp>
        <p:nvSpPr>
          <p:cNvPr id="3" name="Content Placeholder 2"/>
          <p:cNvSpPr>
            <a:spLocks noGrp="1"/>
          </p:cNvSpPr>
          <p:nvPr>
            <p:ph idx="1"/>
          </p:nvPr>
        </p:nvSpPr>
        <p:spPr>
          <a:xfrm>
            <a:off x="457200" y="1844824"/>
            <a:ext cx="8229600" cy="4325112"/>
          </a:xfrm>
        </p:spPr>
        <p:txBody>
          <a:bodyPr>
            <a:normAutofit/>
          </a:bodyPr>
          <a:lstStyle/>
          <a:p>
            <a:r>
              <a:rPr lang="de-DE" dirty="0" err="1"/>
              <a:t>Lecture</a:t>
            </a:r>
            <a:r>
              <a:rPr lang="de-DE" dirty="0"/>
              <a:t>: </a:t>
            </a:r>
            <a:r>
              <a:rPr lang="de-DE" dirty="0" err="1"/>
              <a:t>Solving</a:t>
            </a:r>
            <a:r>
              <a:rPr lang="de-DE" dirty="0"/>
              <a:t> </a:t>
            </a:r>
            <a:r>
              <a:rPr lang="de-DE" dirty="0" err="1"/>
              <a:t>the</a:t>
            </a:r>
            <a:r>
              <a:rPr lang="de-DE" dirty="0"/>
              <a:t> </a:t>
            </a:r>
            <a:r>
              <a:rPr lang="de-DE" dirty="0" err="1"/>
              <a:t>mapping</a:t>
            </a:r>
            <a:r>
              <a:rPr lang="de-DE" dirty="0"/>
              <a:t> </a:t>
            </a:r>
            <a:r>
              <a:rPr lang="de-DE" dirty="0" err="1"/>
              <a:t>problem</a:t>
            </a:r>
            <a:endParaRPr lang="de-DE" dirty="0"/>
          </a:p>
          <a:p>
            <a:pPr lvl="1">
              <a:spcBef>
                <a:spcPts val="1200"/>
              </a:spcBef>
            </a:pPr>
            <a:r>
              <a:rPr lang="de-DE" dirty="0"/>
              <a:t>What does it mean to learn a word? What is in a lexicon? How do learn children what belongs together?</a:t>
            </a:r>
          </a:p>
          <a:p>
            <a:pPr lvl="2">
              <a:spcBef>
                <a:spcPts val="1200"/>
              </a:spcBef>
            </a:pPr>
            <a:r>
              <a:rPr lang="de-DE" dirty="0"/>
              <a:t>Mutual Exclusivity, Whole-object bias, ...</a:t>
            </a:r>
          </a:p>
          <a:p>
            <a:pPr lvl="1">
              <a:spcBef>
                <a:spcPts val="1200"/>
              </a:spcBef>
            </a:pPr>
            <a:r>
              <a:rPr lang="de-DE" dirty="0" err="1"/>
              <a:t>Theories</a:t>
            </a:r>
            <a:endParaRPr lang="de-DE" dirty="0"/>
          </a:p>
          <a:p>
            <a:pPr lvl="2">
              <a:spcBef>
                <a:spcPts val="1200"/>
              </a:spcBef>
            </a:pPr>
            <a:r>
              <a:rPr lang="de-DE" dirty="0"/>
              <a:t>Gawagai-Problem, Vocabulary Spurt, </a:t>
            </a:r>
            <a:r>
              <a:rPr lang="de-DE" dirty="0" err="1"/>
              <a:t>Continuity</a:t>
            </a:r>
            <a:r>
              <a:rPr lang="de-DE" dirty="0"/>
              <a:t> Hypothesis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Journal (5 minutes)</a:t>
            </a:r>
          </a:p>
        </p:txBody>
      </p:sp>
      <p:sp>
        <p:nvSpPr>
          <p:cNvPr id="3" name="Content Placeholder 2"/>
          <p:cNvSpPr>
            <a:spLocks noGrp="1"/>
          </p:cNvSpPr>
          <p:nvPr>
            <p:ph idx="1"/>
          </p:nvPr>
        </p:nvSpPr>
        <p:spPr/>
        <p:txBody>
          <a:bodyPr/>
          <a:lstStyle/>
          <a:p>
            <a:r>
              <a:rPr lang="en-US" dirty="0"/>
              <a:t>What  did you think of Jake and Nate’s performance?  Did you have any other insights into our experiment?</a:t>
            </a:r>
          </a:p>
        </p:txBody>
      </p:sp>
    </p:spTree>
    <p:extLst>
      <p:ext uri="{BB962C8B-B14F-4D97-AF65-F5344CB8AC3E}">
        <p14:creationId xmlns:p14="http://schemas.microsoft.com/office/powerpoint/2010/main" val="99861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Words are different</a:t>
            </a:r>
          </a:p>
        </p:txBody>
      </p:sp>
      <p:sp>
        <p:nvSpPr>
          <p:cNvPr id="3" name="Content Placeholder 2"/>
          <p:cNvSpPr>
            <a:spLocks noGrp="1"/>
          </p:cNvSpPr>
          <p:nvPr>
            <p:ph idx="1"/>
          </p:nvPr>
        </p:nvSpPr>
        <p:spPr/>
        <p:txBody>
          <a:bodyPr/>
          <a:lstStyle/>
          <a:p>
            <a:r>
              <a:rPr lang="en-US" dirty="0"/>
              <a:t>Object/Noun bias</a:t>
            </a:r>
          </a:p>
          <a:p>
            <a:pPr lvl="1"/>
            <a:r>
              <a:rPr lang="en-US" dirty="0"/>
              <a:t>Contextually influenced (reading vs. playing w cars)</a:t>
            </a:r>
          </a:p>
          <a:p>
            <a:pPr lvl="1"/>
            <a:r>
              <a:rPr lang="en-US" dirty="0"/>
              <a:t>Less complex (verbs are relationally complex)</a:t>
            </a:r>
          </a:p>
          <a:p>
            <a:r>
              <a:rPr lang="en-US" dirty="0"/>
              <a:t>Gesture Dependent</a:t>
            </a:r>
          </a:p>
          <a:p>
            <a:pPr lvl="1"/>
            <a:r>
              <a:rPr lang="en-US" dirty="0"/>
              <a:t>Pointing, reaching</a:t>
            </a:r>
          </a:p>
          <a:p>
            <a:r>
              <a:rPr lang="en-US" dirty="0"/>
              <a:t>Over Extensions</a:t>
            </a:r>
          </a:p>
          <a:p>
            <a:pPr lvl="1"/>
            <a:r>
              <a:rPr lang="en-US" dirty="0"/>
              <a:t>No one-to-one mapping of meaning to form (ball)</a:t>
            </a:r>
          </a:p>
          <a:p>
            <a:endParaRPr lang="en-US" dirty="0"/>
          </a:p>
        </p:txBody>
      </p:sp>
    </p:spTree>
    <p:extLst>
      <p:ext uri="{BB962C8B-B14F-4D97-AF65-F5344CB8AC3E}">
        <p14:creationId xmlns:p14="http://schemas.microsoft.com/office/powerpoint/2010/main" val="922988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229600" cy="1008087"/>
          </a:xfrm>
        </p:spPr>
        <p:txBody>
          <a:bodyPr>
            <a:normAutofit/>
          </a:bodyPr>
          <a:lstStyle/>
          <a:p>
            <a:r>
              <a:rPr lang="de-DE" altLang="en-US" dirty="0"/>
              <a:t>Why is word learning difficult?</a:t>
            </a:r>
            <a:endParaRPr lang="en-GB" altLang="en-US" sz="2400" dirty="0"/>
          </a:p>
        </p:txBody>
      </p:sp>
      <p:pic>
        <p:nvPicPr>
          <p:cNvPr id="19464" name="Picture 8" descr="http://farm4.static.flickr.com/3304/3642094792_e9f9c606e0.jpg"/>
          <p:cNvPicPr>
            <a:picLocks noChangeAspect="1" noChangeArrowheads="1"/>
          </p:cNvPicPr>
          <p:nvPr/>
        </p:nvPicPr>
        <p:blipFill>
          <a:blip r:embed="rId3" cstate="print"/>
          <a:srcRect/>
          <a:stretch>
            <a:fillRect/>
          </a:stretch>
        </p:blipFill>
        <p:spPr bwMode="auto">
          <a:xfrm>
            <a:off x="1835696" y="2060848"/>
            <a:ext cx="4804378" cy="4166204"/>
          </a:xfrm>
          <a:prstGeom prst="rect">
            <a:avLst/>
          </a:prstGeom>
          <a:noFill/>
        </p:spPr>
      </p:pic>
      <p:sp>
        <p:nvSpPr>
          <p:cNvPr id="5" name="TextBox 4"/>
          <p:cNvSpPr txBox="1"/>
          <p:nvPr/>
        </p:nvSpPr>
        <p:spPr>
          <a:xfrm>
            <a:off x="6804248" y="2708920"/>
            <a:ext cx="1944216" cy="923330"/>
          </a:xfrm>
          <a:prstGeom prst="rect">
            <a:avLst/>
          </a:prstGeom>
          <a:noFill/>
        </p:spPr>
        <p:txBody>
          <a:bodyPr wrap="square" rtlCol="0">
            <a:spAutoFit/>
          </a:bodyPr>
          <a:lstStyle/>
          <a:p>
            <a:r>
              <a:rPr lang="de-DE" altLang="en-US" dirty="0"/>
              <a:t>Quine: Indeterminacy of translation</a:t>
            </a:r>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66800"/>
          </a:xfrm>
        </p:spPr>
        <p:txBody>
          <a:bodyPr/>
          <a:lstStyle/>
          <a:p>
            <a:r>
              <a:rPr lang="de-DE" altLang="en-US" dirty="0"/>
              <a:t>Early Word Learning </a:t>
            </a:r>
            <a:endParaRPr lang="de-DE" dirty="0"/>
          </a:p>
        </p:txBody>
      </p:sp>
      <p:sp>
        <p:nvSpPr>
          <p:cNvPr id="3" name="Content Placeholder 2"/>
          <p:cNvSpPr>
            <a:spLocks noGrp="1"/>
          </p:cNvSpPr>
          <p:nvPr>
            <p:ph idx="1"/>
          </p:nvPr>
        </p:nvSpPr>
        <p:spPr/>
        <p:txBody>
          <a:bodyPr>
            <a:normAutofit fontScale="92500" lnSpcReduction="20000"/>
          </a:bodyPr>
          <a:lstStyle/>
          <a:p>
            <a:r>
              <a:rPr lang="de-DE" sz="2400" dirty="0"/>
              <a:t>Problem:</a:t>
            </a:r>
          </a:p>
          <a:p>
            <a:pPr lvl="1"/>
            <a:r>
              <a:rPr lang="de-DE" sz="2200" dirty="0"/>
              <a:t>An infinite array of possibilities for a child to consider in learning what a word means</a:t>
            </a:r>
          </a:p>
          <a:p>
            <a:pPr lvl="1"/>
            <a:r>
              <a:rPr lang="de-DE" sz="2400" dirty="0"/>
              <a:t>By adulthood, we </a:t>
            </a:r>
            <a:r>
              <a:rPr lang="de-DE" sz="2400" dirty="0" err="1"/>
              <a:t>have</a:t>
            </a:r>
            <a:r>
              <a:rPr lang="de-DE" sz="2400" dirty="0"/>
              <a:t> </a:t>
            </a:r>
            <a:r>
              <a:rPr lang="de-DE" sz="2400" dirty="0" err="1"/>
              <a:t>learned</a:t>
            </a:r>
            <a:r>
              <a:rPr lang="de-DE" sz="2400" dirty="0"/>
              <a:t> </a:t>
            </a:r>
            <a:r>
              <a:rPr lang="de-DE" sz="2400" dirty="0" err="1"/>
              <a:t>approx</a:t>
            </a:r>
            <a:r>
              <a:rPr lang="de-DE" sz="2400" dirty="0"/>
              <a:t>. 60,000 words</a:t>
            </a:r>
          </a:p>
          <a:p>
            <a:pPr>
              <a:spcBef>
                <a:spcPts val="1200"/>
              </a:spcBef>
            </a:pPr>
            <a:r>
              <a:rPr lang="de-DE" sz="2400" dirty="0"/>
              <a:t>Nevertheless:</a:t>
            </a:r>
          </a:p>
          <a:p>
            <a:pPr lvl="1">
              <a:spcBef>
                <a:spcPts val="1200"/>
              </a:spcBef>
            </a:pPr>
            <a:r>
              <a:rPr lang="de-DE" sz="2200" dirty="0"/>
              <a:t>Children learn words with just one exposure to a word and what it means</a:t>
            </a:r>
          </a:p>
          <a:p>
            <a:pPr lvl="1">
              <a:spcBef>
                <a:spcPts val="0"/>
              </a:spcBef>
            </a:pPr>
            <a:r>
              <a:rPr lang="de-DE" sz="2200" dirty="0"/>
              <a:t>Even a 10-month-old knows around 35 words!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66800"/>
          </a:xfrm>
        </p:spPr>
        <p:txBody>
          <a:bodyPr/>
          <a:lstStyle/>
          <a:p>
            <a:r>
              <a:rPr lang="de-DE" altLang="en-US" dirty="0"/>
              <a:t>Limiting potential </a:t>
            </a:r>
            <a:r>
              <a:rPr lang="de-DE" altLang="en-US" dirty="0" err="1"/>
              <a:t>hypotheses</a:t>
            </a:r>
            <a:endParaRPr lang="de-DE" dirty="0"/>
          </a:p>
        </p:txBody>
      </p:sp>
      <p:sp>
        <p:nvSpPr>
          <p:cNvPr id="3" name="Content Placeholder 2"/>
          <p:cNvSpPr>
            <a:spLocks noGrp="1"/>
          </p:cNvSpPr>
          <p:nvPr>
            <p:ph idx="1"/>
          </p:nvPr>
        </p:nvSpPr>
        <p:spPr/>
        <p:txBody>
          <a:bodyPr>
            <a:normAutofit lnSpcReduction="10000"/>
          </a:bodyPr>
          <a:lstStyle/>
          <a:p>
            <a:pPr>
              <a:buFont typeface="Arial" pitchFamily="34" charset="0"/>
              <a:buChar char="•"/>
            </a:pPr>
            <a:r>
              <a:rPr lang="de-DE" sz="2400" dirty="0"/>
              <a:t>If children had to consider so many hypotheses when learning words, they would never suceed at the task.</a:t>
            </a:r>
          </a:p>
          <a:p>
            <a:pPr lvl="1">
              <a:buFont typeface="Arial" pitchFamily="34" charset="0"/>
              <a:buChar char="•"/>
            </a:pPr>
            <a:r>
              <a:rPr lang="de-DE" sz="2200" dirty="0"/>
              <a:t>So how do they learn words?</a:t>
            </a:r>
          </a:p>
          <a:p>
            <a:pPr>
              <a:spcBef>
                <a:spcPts val="1200"/>
              </a:spcBef>
              <a:buFont typeface="Arial" pitchFamily="34" charset="0"/>
              <a:buChar char="•"/>
            </a:pPr>
            <a:r>
              <a:rPr lang="de-DE" sz="2400" dirty="0"/>
              <a:t>If children only consider a small number of hypotheses, then word learning might be easier.</a:t>
            </a:r>
          </a:p>
          <a:p>
            <a:pPr lvl="2">
              <a:buFont typeface="Arial" pitchFamily="34" charset="0"/>
              <a:buChar char="•"/>
            </a:pPr>
            <a:r>
              <a:rPr lang="de-DE" dirty="0"/>
              <a:t> What kind of things constrain the meanings that children consider?</a:t>
            </a:r>
          </a:p>
          <a:p>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229600" cy="1069975"/>
          </a:xfrm>
        </p:spPr>
        <p:txBody>
          <a:bodyPr/>
          <a:lstStyle/>
          <a:p>
            <a:r>
              <a:rPr lang="de-DE" altLang="en-US" dirty="0"/>
              <a:t>Constraints</a:t>
            </a:r>
            <a:endParaRPr lang="en-GB" altLang="en-US" sz="2400" dirty="0"/>
          </a:p>
        </p:txBody>
      </p:sp>
      <p:pic>
        <p:nvPicPr>
          <p:cNvPr id="50178" name="Picture 2" descr="http://www.theotherendoftheleash.com/wp-content/uploads/2010/09/bee-on-flower-9-2010.jpg"/>
          <p:cNvPicPr>
            <a:picLocks noChangeAspect="1" noChangeArrowheads="1"/>
          </p:cNvPicPr>
          <p:nvPr/>
        </p:nvPicPr>
        <p:blipFill>
          <a:blip r:embed="rId3" cstate="print"/>
          <a:srcRect/>
          <a:stretch>
            <a:fillRect/>
          </a:stretch>
        </p:blipFill>
        <p:spPr bwMode="auto">
          <a:xfrm>
            <a:off x="2319355" y="2900380"/>
            <a:ext cx="4752975" cy="3171826"/>
          </a:xfrm>
          <a:prstGeom prst="rect">
            <a:avLst/>
          </a:prstGeom>
          <a:noFill/>
        </p:spPr>
      </p:pic>
      <p:sp>
        <p:nvSpPr>
          <p:cNvPr id="6" name="TextBox 5"/>
          <p:cNvSpPr txBox="1"/>
          <p:nvPr/>
        </p:nvSpPr>
        <p:spPr>
          <a:xfrm>
            <a:off x="642910" y="1812185"/>
            <a:ext cx="7715304" cy="830997"/>
          </a:xfrm>
          <a:prstGeom prst="rect">
            <a:avLst/>
          </a:prstGeom>
          <a:noFill/>
        </p:spPr>
        <p:txBody>
          <a:bodyPr wrap="square" rtlCol="0">
            <a:spAutoFit/>
          </a:bodyPr>
          <a:lstStyle/>
          <a:p>
            <a:pPr marL="180975" indent="-180975">
              <a:buClr>
                <a:schemeClr val="accent3"/>
              </a:buClr>
              <a:buFont typeface="Arial" pitchFamily="34" charset="0"/>
              <a:buChar char="•"/>
            </a:pPr>
            <a:r>
              <a:rPr lang="en-US" sz="2400" dirty="0"/>
              <a:t>Probabilistic biases that provide first guesses as to the solution of a problem – default assumptions</a:t>
            </a:r>
          </a:p>
        </p:txBody>
      </p:sp>
      <p:sp>
        <p:nvSpPr>
          <p:cNvPr id="2" name="TextBox 1"/>
          <p:cNvSpPr txBox="1"/>
          <p:nvPr/>
        </p:nvSpPr>
        <p:spPr>
          <a:xfrm>
            <a:off x="5940152" y="6381328"/>
            <a:ext cx="2571538" cy="369332"/>
          </a:xfrm>
          <a:prstGeom prst="rect">
            <a:avLst/>
          </a:prstGeom>
          <a:noFill/>
        </p:spPr>
        <p:txBody>
          <a:bodyPr wrap="none" rtlCol="0">
            <a:spAutoFit/>
          </a:bodyPr>
          <a:lstStyle/>
          <a:p>
            <a:r>
              <a:rPr lang="en-US" dirty="0"/>
              <a:t>(Gould &amp; </a:t>
            </a:r>
            <a:r>
              <a:rPr lang="en-US" dirty="0" err="1"/>
              <a:t>Marler</a:t>
            </a:r>
            <a:r>
              <a:rPr lang="en-US" dirty="0"/>
              <a:t>, 1984)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de-DE" altLang="en-US" dirty="0"/>
              <a:t>Constraints</a:t>
            </a:r>
            <a:endParaRPr lang="en-GB" altLang="en-US" sz="2400" dirty="0"/>
          </a:p>
        </p:txBody>
      </p:sp>
      <p:sp>
        <p:nvSpPr>
          <p:cNvPr id="4" name="Content Placeholder 3"/>
          <p:cNvSpPr>
            <a:spLocks noGrp="1"/>
          </p:cNvSpPr>
          <p:nvPr>
            <p:ph idx="1"/>
          </p:nvPr>
        </p:nvSpPr>
        <p:spPr/>
        <p:txBody>
          <a:bodyPr/>
          <a:lstStyle/>
          <a:p>
            <a:pPr>
              <a:spcBef>
                <a:spcPts val="1200"/>
              </a:spcBef>
              <a:buFont typeface="Arial" pitchFamily="34" charset="0"/>
              <a:buChar char="•"/>
            </a:pPr>
            <a:r>
              <a:rPr lang="en-US" dirty="0">
                <a:solidFill>
                  <a:schemeClr val="accent3"/>
                </a:solidFill>
              </a:rPr>
              <a:t>Logical constraints </a:t>
            </a:r>
            <a:r>
              <a:rPr lang="en-US" dirty="0"/>
              <a:t>on reasoning – either innate or learned - that constrain what a word may refer to</a:t>
            </a:r>
          </a:p>
          <a:p>
            <a:pPr>
              <a:spcBef>
                <a:spcPts val="1200"/>
              </a:spcBef>
              <a:buFont typeface="Arial" pitchFamily="34" charset="0"/>
              <a:buChar char="•"/>
            </a:pPr>
            <a:r>
              <a:rPr lang="en-US" dirty="0">
                <a:solidFill>
                  <a:schemeClr val="accent3"/>
                </a:solidFill>
              </a:rPr>
              <a:t>Social constraints</a:t>
            </a:r>
            <a:r>
              <a:rPr lang="en-US" dirty="0"/>
              <a:t> limit possible meanings</a:t>
            </a:r>
          </a:p>
          <a:p>
            <a:pPr>
              <a:spcBef>
                <a:spcPts val="1200"/>
              </a:spcBef>
              <a:buFont typeface="Arial" pitchFamily="34" charset="0"/>
              <a:buChar char="•"/>
            </a:pPr>
            <a:r>
              <a:rPr lang="en-US" dirty="0">
                <a:solidFill>
                  <a:schemeClr val="accent3"/>
                </a:solidFill>
              </a:rPr>
              <a:t>Syntactic frames </a:t>
            </a:r>
            <a:r>
              <a:rPr lang="en-US" dirty="0"/>
              <a:t>limit what a new word potentially refers 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20688"/>
            <a:ext cx="8229600" cy="1066800"/>
          </a:xfrm>
        </p:spPr>
        <p:txBody>
          <a:bodyPr/>
          <a:lstStyle/>
          <a:p>
            <a:r>
              <a:rPr lang="de-DE" altLang="en-US" dirty="0"/>
              <a:t>Whole Object Assumption</a:t>
            </a:r>
            <a:endParaRPr lang="en-GB" altLang="en-US" sz="2400" dirty="0"/>
          </a:p>
        </p:txBody>
      </p:sp>
      <p:sp>
        <p:nvSpPr>
          <p:cNvPr id="4" name="Content Placeholder 3"/>
          <p:cNvSpPr>
            <a:spLocks noGrp="1"/>
          </p:cNvSpPr>
          <p:nvPr>
            <p:ph idx="1"/>
          </p:nvPr>
        </p:nvSpPr>
        <p:spPr>
          <a:xfrm>
            <a:off x="1443491" y="2015732"/>
            <a:ext cx="6512885" cy="1917324"/>
          </a:xfrm>
        </p:spPr>
        <p:txBody>
          <a:bodyPr>
            <a:normAutofit fontScale="77500" lnSpcReduction="20000"/>
          </a:bodyPr>
          <a:lstStyle/>
          <a:p>
            <a:pPr>
              <a:buFont typeface="Arial" pitchFamily="34" charset="0"/>
              <a:buChar char="•"/>
            </a:pPr>
            <a:r>
              <a:rPr lang="en-US" sz="2400" dirty="0"/>
              <a:t>Novel names refer to whole objects rather than to parts of objects</a:t>
            </a:r>
          </a:p>
          <a:p>
            <a:pPr lvl="1">
              <a:buFont typeface="Arial" pitchFamily="34" charset="0"/>
              <a:buChar char="•"/>
            </a:pPr>
            <a:r>
              <a:rPr lang="en-US" sz="2200" dirty="0"/>
              <a:t>Is the bias driven merely by the shape of the object or the object itself?</a:t>
            </a:r>
          </a:p>
          <a:p>
            <a:pPr lvl="2">
              <a:buFont typeface="Arial" pitchFamily="34" charset="0"/>
              <a:buChar char="•"/>
            </a:pPr>
            <a:r>
              <a:rPr lang="en-US" sz="1800" dirty="0"/>
              <a:t>Children do not treat novel labels as referring to non-solid substances even though they are molded into common shapes (</a:t>
            </a:r>
            <a:r>
              <a:rPr lang="en-US" sz="1800" dirty="0" err="1"/>
              <a:t>Soja</a:t>
            </a:r>
            <a:r>
              <a:rPr lang="en-US" sz="1800" dirty="0"/>
              <a:t> et al. 1991)</a:t>
            </a:r>
          </a:p>
          <a:p>
            <a:endParaRPr lang="de-DE" dirty="0"/>
          </a:p>
        </p:txBody>
      </p:sp>
      <p:pic>
        <p:nvPicPr>
          <p:cNvPr id="5" name="Picture 4"/>
          <p:cNvPicPr>
            <a:picLocks noChangeAspect="1"/>
          </p:cNvPicPr>
          <p:nvPr/>
        </p:nvPicPr>
        <p:blipFill>
          <a:blip r:embed="rId3"/>
          <a:stretch>
            <a:fillRect/>
          </a:stretch>
        </p:blipFill>
        <p:spPr>
          <a:xfrm>
            <a:off x="3131840" y="3933056"/>
            <a:ext cx="2880320" cy="2160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20688"/>
            <a:ext cx="8229600" cy="1066800"/>
          </a:xfrm>
        </p:spPr>
        <p:txBody>
          <a:bodyPr/>
          <a:lstStyle/>
          <a:p>
            <a:r>
              <a:rPr lang="de-DE" altLang="en-US" dirty="0"/>
              <a:t>Mutual Exclusivity</a:t>
            </a:r>
            <a:endParaRPr lang="en-GB" altLang="en-US" sz="2400" dirty="0"/>
          </a:p>
        </p:txBody>
      </p:sp>
      <p:sp>
        <p:nvSpPr>
          <p:cNvPr id="4" name="Content Placeholder 3"/>
          <p:cNvSpPr>
            <a:spLocks noGrp="1"/>
          </p:cNvSpPr>
          <p:nvPr>
            <p:ph idx="1"/>
          </p:nvPr>
        </p:nvSpPr>
        <p:spPr/>
        <p:txBody>
          <a:bodyPr>
            <a:normAutofit fontScale="85000" lnSpcReduction="20000"/>
          </a:bodyPr>
          <a:lstStyle/>
          <a:p>
            <a:pPr>
              <a:buFont typeface="Arial" pitchFamily="34" charset="0"/>
              <a:buChar char="•"/>
            </a:pPr>
            <a:r>
              <a:rPr lang="en-US" sz="2400" dirty="0"/>
              <a:t>Every object has only one label</a:t>
            </a:r>
          </a:p>
          <a:p>
            <a:pPr lvl="1">
              <a:buClr>
                <a:schemeClr val="accent3"/>
              </a:buClr>
              <a:buFont typeface="Arial" pitchFamily="34" charset="0"/>
              <a:buChar char="•"/>
            </a:pPr>
            <a:r>
              <a:rPr lang="en-US" sz="2200" dirty="0">
                <a:solidFill>
                  <a:schemeClr val="accent3"/>
                </a:solidFill>
              </a:rPr>
              <a:t>The new word must refer to Object A or B. It is not A since A is X, therefore, it is B</a:t>
            </a:r>
          </a:p>
          <a:p>
            <a:pPr>
              <a:spcBef>
                <a:spcPts val="1800"/>
              </a:spcBef>
              <a:buFont typeface="Arial" pitchFamily="34" charset="0"/>
              <a:buChar char="•"/>
            </a:pPr>
            <a:r>
              <a:rPr lang="en-US" sz="2400" dirty="0"/>
              <a:t> Two predictions:</a:t>
            </a:r>
          </a:p>
          <a:p>
            <a:pPr lvl="1">
              <a:buFont typeface="Arial" pitchFamily="34" charset="0"/>
              <a:buChar char="•"/>
            </a:pPr>
            <a:r>
              <a:rPr lang="en-US" sz="2400" dirty="0"/>
              <a:t> Second labels for objects are harder to learn (</a:t>
            </a:r>
            <a:r>
              <a:rPr lang="en-US" sz="2400" dirty="0" err="1"/>
              <a:t>Liitschwager</a:t>
            </a:r>
            <a:r>
              <a:rPr lang="en-US" sz="2400" dirty="0"/>
              <a:t> &amp; </a:t>
            </a:r>
            <a:r>
              <a:rPr lang="en-US" sz="2400" dirty="0" err="1"/>
              <a:t>Markmann</a:t>
            </a:r>
            <a:r>
              <a:rPr lang="en-US" sz="2400" dirty="0"/>
              <a:t>, 1991)</a:t>
            </a:r>
          </a:p>
          <a:p>
            <a:pPr lvl="1">
              <a:buFont typeface="Arial" pitchFamily="34" charset="0"/>
              <a:buChar char="•"/>
            </a:pPr>
            <a:r>
              <a:rPr lang="en-US" sz="2400" dirty="0"/>
              <a:t> When given a novel label in the presence of only one object, children look for another object (</a:t>
            </a:r>
            <a:r>
              <a:rPr lang="en-US" sz="2400" dirty="0" err="1"/>
              <a:t>Markmann</a:t>
            </a:r>
            <a:r>
              <a:rPr lang="en-US" sz="2400" dirty="0"/>
              <a:t> &amp; </a:t>
            </a:r>
            <a:r>
              <a:rPr lang="en-US" sz="2400" dirty="0" err="1"/>
              <a:t>Wasow</a:t>
            </a:r>
            <a:r>
              <a:rPr lang="en-US" sz="2400" dirty="0"/>
              <a:t>, 1993)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61404-4233-8A4A-BB43-F13C3A227E28}"/>
              </a:ext>
            </a:extLst>
          </p:cNvPr>
          <p:cNvSpPr>
            <a:spLocks noGrp="1"/>
          </p:cNvSpPr>
          <p:nvPr>
            <p:ph type="title"/>
          </p:nvPr>
        </p:nvSpPr>
        <p:spPr/>
        <p:txBody>
          <a:bodyPr/>
          <a:lstStyle/>
          <a:p>
            <a:pPr algn="ctr"/>
            <a:r>
              <a:rPr lang="en-US" dirty="0"/>
              <a:t>Brainstorming for final project</a:t>
            </a:r>
          </a:p>
        </p:txBody>
      </p:sp>
      <p:sp>
        <p:nvSpPr>
          <p:cNvPr id="3" name="Content Placeholder 2">
            <a:extLst>
              <a:ext uri="{FF2B5EF4-FFF2-40B4-BE49-F238E27FC236}">
                <a16:creationId xmlns:a16="http://schemas.microsoft.com/office/drawing/2014/main" id="{840FCA6B-F476-8A4D-BDA2-B7D3A24FCCE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26961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41D1-F94F-7B4A-8B0B-0E24E38F6D79}"/>
              </a:ext>
            </a:extLst>
          </p:cNvPr>
          <p:cNvSpPr>
            <a:spLocks noGrp="1"/>
          </p:cNvSpPr>
          <p:nvPr>
            <p:ph type="title"/>
          </p:nvPr>
        </p:nvSpPr>
        <p:spPr/>
        <p:txBody>
          <a:bodyPr/>
          <a:lstStyle/>
          <a:p>
            <a:pPr algn="ctr"/>
            <a:r>
              <a:rPr lang="en-US" dirty="0"/>
              <a:t>Quiz 3 Review</a:t>
            </a:r>
          </a:p>
        </p:txBody>
      </p:sp>
      <p:sp>
        <p:nvSpPr>
          <p:cNvPr id="3" name="Content Placeholder 2">
            <a:extLst>
              <a:ext uri="{FF2B5EF4-FFF2-40B4-BE49-F238E27FC236}">
                <a16:creationId xmlns:a16="http://schemas.microsoft.com/office/drawing/2014/main" id="{A5D7BA87-FBB5-DB4E-988C-9901579E1096}"/>
              </a:ext>
            </a:extLst>
          </p:cNvPr>
          <p:cNvSpPr>
            <a:spLocks noGrp="1"/>
          </p:cNvSpPr>
          <p:nvPr>
            <p:ph idx="1"/>
          </p:nvPr>
        </p:nvSpPr>
        <p:spPr/>
        <p:txBody>
          <a:bodyPr>
            <a:normAutofit fontScale="70000" lnSpcReduction="20000"/>
          </a:bodyPr>
          <a:lstStyle/>
          <a:p>
            <a:r>
              <a:rPr lang="en-US" dirty="0"/>
              <a:t>Statistical Learning</a:t>
            </a:r>
          </a:p>
          <a:p>
            <a:r>
              <a:rPr lang="en-US" dirty="0"/>
              <a:t>Perceptual Magnet</a:t>
            </a:r>
          </a:p>
          <a:p>
            <a:r>
              <a:rPr lang="en-US" dirty="0"/>
              <a:t>Formants</a:t>
            </a:r>
          </a:p>
          <a:p>
            <a:r>
              <a:rPr lang="en-US" dirty="0"/>
              <a:t>Perceptual Categorization</a:t>
            </a:r>
          </a:p>
          <a:p>
            <a:r>
              <a:rPr lang="en-US" dirty="0"/>
              <a:t>Universal Listener</a:t>
            </a:r>
          </a:p>
          <a:p>
            <a:r>
              <a:rPr lang="en-US" dirty="0"/>
              <a:t>Neural Commitment Hypothesis</a:t>
            </a:r>
          </a:p>
          <a:p>
            <a:r>
              <a:rPr lang="en-US" dirty="0"/>
              <a:t>Universal Theory/Selection Theory vs. Perceptual Learning vs. Attunement</a:t>
            </a:r>
          </a:p>
          <a:p>
            <a:r>
              <a:rPr lang="en-US" dirty="0"/>
              <a:t>Domain Generality</a:t>
            </a:r>
          </a:p>
          <a:p>
            <a:r>
              <a:rPr lang="en-US" dirty="0"/>
              <a:t>Innate Bias for Speech</a:t>
            </a:r>
          </a:p>
          <a:p>
            <a:r>
              <a:rPr lang="en-US" dirty="0"/>
              <a:t>Naming Insight</a:t>
            </a:r>
          </a:p>
        </p:txBody>
      </p:sp>
    </p:spTree>
    <p:extLst>
      <p:ext uri="{BB962C8B-B14F-4D97-AF65-F5344CB8AC3E}">
        <p14:creationId xmlns:p14="http://schemas.microsoft.com/office/powerpoint/2010/main" val="776611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err="1"/>
              <a:t>Kooijman</a:t>
            </a:r>
            <a:r>
              <a:rPr lang="en-US" dirty="0"/>
              <a:t> et al. 2005: EEG and word </a:t>
            </a:r>
            <a:r>
              <a:rPr lang="en-US" dirty="0" err="1"/>
              <a:t>segementation</a:t>
            </a:r>
            <a:endParaRPr lang="en-US" dirty="0"/>
          </a:p>
        </p:txBody>
      </p:sp>
      <p:sp>
        <p:nvSpPr>
          <p:cNvPr id="3" name="Content Placeholder 2"/>
          <p:cNvSpPr>
            <a:spLocks noGrp="1"/>
          </p:cNvSpPr>
          <p:nvPr>
            <p:ph idx="1"/>
          </p:nvPr>
        </p:nvSpPr>
        <p:spPr/>
        <p:txBody>
          <a:bodyPr/>
          <a:lstStyle/>
          <a:p>
            <a:r>
              <a:rPr lang="en-US" dirty="0"/>
              <a:t>Familiarization “Python, python, python, python”</a:t>
            </a:r>
          </a:p>
          <a:p>
            <a:r>
              <a:rPr lang="en-US" dirty="0"/>
              <a:t>Test: (4) Familiarized “You should always be careful with a </a:t>
            </a:r>
            <a:r>
              <a:rPr lang="en-US" b="1" dirty="0"/>
              <a:t>python</a:t>
            </a:r>
            <a:r>
              <a:rPr lang="en-US" dirty="0"/>
              <a:t>”</a:t>
            </a:r>
          </a:p>
          <a:p>
            <a:r>
              <a:rPr lang="en-US" dirty="0"/>
              <a:t>(4) </a:t>
            </a:r>
            <a:r>
              <a:rPr lang="en-US" dirty="0" err="1"/>
              <a:t>Unfamiliarized</a:t>
            </a:r>
            <a:r>
              <a:rPr lang="en-US" dirty="0"/>
              <a:t> “The </a:t>
            </a:r>
            <a:r>
              <a:rPr lang="en-US" b="1" dirty="0"/>
              <a:t>court jester </a:t>
            </a:r>
            <a:r>
              <a:rPr lang="en-US" dirty="0"/>
              <a:t>sometimes makes weird jokes.”</a:t>
            </a:r>
          </a:p>
        </p:txBody>
      </p:sp>
      <p:pic>
        <p:nvPicPr>
          <p:cNvPr id="4" name="Picture 3"/>
          <p:cNvPicPr>
            <a:picLocks noChangeAspect="1"/>
          </p:cNvPicPr>
          <p:nvPr/>
        </p:nvPicPr>
        <p:blipFill>
          <a:blip r:embed="rId3"/>
          <a:stretch>
            <a:fillRect/>
          </a:stretch>
        </p:blipFill>
        <p:spPr>
          <a:xfrm>
            <a:off x="5940152" y="4003962"/>
            <a:ext cx="1798802" cy="1676026"/>
          </a:xfrm>
          <a:prstGeom prst="rect">
            <a:avLst/>
          </a:prstGeom>
        </p:spPr>
      </p:pic>
    </p:spTree>
    <p:extLst>
      <p:ext uri="{BB962C8B-B14F-4D97-AF65-F5344CB8AC3E}">
        <p14:creationId xmlns:p14="http://schemas.microsoft.com/office/powerpoint/2010/main" val="1089151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Results: Familiarization</a:t>
            </a:r>
          </a:p>
        </p:txBody>
      </p:sp>
      <p:pic>
        <p:nvPicPr>
          <p:cNvPr id="4" name="Picture 3"/>
          <p:cNvPicPr>
            <a:picLocks noChangeAspect="1"/>
          </p:cNvPicPr>
          <p:nvPr/>
        </p:nvPicPr>
        <p:blipFill rotWithShape="1">
          <a:blip r:embed="rId3"/>
          <a:srcRect r="64802" b="69950"/>
          <a:stretch/>
        </p:blipFill>
        <p:spPr>
          <a:xfrm>
            <a:off x="471314" y="2564904"/>
            <a:ext cx="3528392" cy="2831129"/>
          </a:xfrm>
          <a:prstGeom prst="rect">
            <a:avLst/>
          </a:prstGeom>
        </p:spPr>
      </p:pic>
      <p:pic>
        <p:nvPicPr>
          <p:cNvPr id="5" name="Picture 4"/>
          <p:cNvPicPr>
            <a:picLocks noChangeAspect="1"/>
          </p:cNvPicPr>
          <p:nvPr/>
        </p:nvPicPr>
        <p:blipFill rotWithShape="1">
          <a:blip r:embed="rId3"/>
          <a:srcRect l="-1" t="65627" r="43156"/>
          <a:stretch/>
        </p:blipFill>
        <p:spPr>
          <a:xfrm>
            <a:off x="3822220" y="2564904"/>
            <a:ext cx="5321780" cy="3024336"/>
          </a:xfrm>
          <a:prstGeom prst="rect">
            <a:avLst/>
          </a:prstGeom>
        </p:spPr>
      </p:pic>
      <p:pic>
        <p:nvPicPr>
          <p:cNvPr id="6" name="Picture 5"/>
          <p:cNvPicPr>
            <a:picLocks noChangeAspect="1"/>
          </p:cNvPicPr>
          <p:nvPr/>
        </p:nvPicPr>
        <p:blipFill>
          <a:blip r:embed="rId4"/>
          <a:stretch>
            <a:fillRect/>
          </a:stretch>
        </p:blipFill>
        <p:spPr>
          <a:xfrm>
            <a:off x="827584" y="5396033"/>
            <a:ext cx="2049261" cy="1246634"/>
          </a:xfrm>
          <a:prstGeom prst="rect">
            <a:avLst/>
          </a:prstGeom>
        </p:spPr>
      </p:pic>
    </p:spTree>
    <p:extLst>
      <p:ext uri="{BB962C8B-B14F-4D97-AF65-F5344CB8AC3E}">
        <p14:creationId xmlns:p14="http://schemas.microsoft.com/office/powerpoint/2010/main" val="554733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Results: Test</a:t>
            </a:r>
          </a:p>
        </p:txBody>
      </p:sp>
      <p:pic>
        <p:nvPicPr>
          <p:cNvPr id="4" name="Content Placeholder 3"/>
          <p:cNvPicPr>
            <a:picLocks noGrp="1" noChangeAspect="1"/>
          </p:cNvPicPr>
          <p:nvPr>
            <p:ph idx="1"/>
          </p:nvPr>
        </p:nvPicPr>
        <p:blipFill>
          <a:blip r:embed="rId3"/>
          <a:stretch>
            <a:fillRect/>
          </a:stretch>
        </p:blipFill>
        <p:spPr>
          <a:xfrm>
            <a:off x="443508" y="2180456"/>
            <a:ext cx="4176464" cy="3345276"/>
          </a:xfrm>
          <a:prstGeom prst="rect">
            <a:avLst/>
          </a:prstGeom>
        </p:spPr>
      </p:pic>
      <p:pic>
        <p:nvPicPr>
          <p:cNvPr id="6" name="Picture 5"/>
          <p:cNvPicPr>
            <a:picLocks noChangeAspect="1"/>
          </p:cNvPicPr>
          <p:nvPr/>
        </p:nvPicPr>
        <p:blipFill>
          <a:blip r:embed="rId4"/>
          <a:stretch>
            <a:fillRect/>
          </a:stretch>
        </p:blipFill>
        <p:spPr>
          <a:xfrm>
            <a:off x="4840992" y="3212976"/>
            <a:ext cx="3845808" cy="2160240"/>
          </a:xfrm>
          <a:prstGeom prst="rect">
            <a:avLst/>
          </a:prstGeom>
        </p:spPr>
      </p:pic>
      <p:pic>
        <p:nvPicPr>
          <p:cNvPr id="7" name="Picture 6"/>
          <p:cNvPicPr>
            <a:picLocks noChangeAspect="1"/>
          </p:cNvPicPr>
          <p:nvPr/>
        </p:nvPicPr>
        <p:blipFill>
          <a:blip r:embed="rId5"/>
          <a:stretch>
            <a:fillRect/>
          </a:stretch>
        </p:blipFill>
        <p:spPr>
          <a:xfrm>
            <a:off x="3374407" y="5202130"/>
            <a:ext cx="2185738" cy="1361058"/>
          </a:xfrm>
          <a:prstGeom prst="rect">
            <a:avLst/>
          </a:prstGeom>
        </p:spPr>
      </p:pic>
    </p:spTree>
    <p:extLst>
      <p:ext uri="{BB962C8B-B14F-4D97-AF65-F5344CB8AC3E}">
        <p14:creationId xmlns:p14="http://schemas.microsoft.com/office/powerpoint/2010/main" val="41232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20688"/>
            <a:ext cx="8229600" cy="1066800"/>
          </a:xfrm>
        </p:spPr>
        <p:txBody>
          <a:bodyPr/>
          <a:lstStyle/>
          <a:p>
            <a:r>
              <a:rPr lang="de-DE" altLang="en-US" dirty="0"/>
              <a:t>Social Constraints</a:t>
            </a:r>
            <a:endParaRPr lang="en-GB" altLang="en-US" sz="2400" dirty="0"/>
          </a:p>
        </p:txBody>
      </p:sp>
      <p:sp>
        <p:nvSpPr>
          <p:cNvPr id="4" name="Content Placeholder 3"/>
          <p:cNvSpPr>
            <a:spLocks noGrp="1"/>
          </p:cNvSpPr>
          <p:nvPr>
            <p:ph idx="1"/>
          </p:nvPr>
        </p:nvSpPr>
        <p:spPr/>
        <p:txBody>
          <a:bodyPr>
            <a:normAutofit lnSpcReduction="10000"/>
          </a:bodyPr>
          <a:lstStyle/>
          <a:p>
            <a:pPr>
              <a:buFont typeface="Arial" pitchFamily="34" charset="0"/>
              <a:buChar char="•"/>
            </a:pPr>
            <a:r>
              <a:rPr lang="en-US" sz="2400" dirty="0"/>
              <a:t> Social interactions determine reference</a:t>
            </a:r>
          </a:p>
          <a:p>
            <a:pPr lvl="1">
              <a:buFont typeface="Arial" pitchFamily="34" charset="0"/>
              <a:buChar char="•"/>
            </a:pPr>
            <a:r>
              <a:rPr lang="en-US" sz="2400" dirty="0"/>
              <a:t> Eye-movements towards an object when labeling</a:t>
            </a:r>
          </a:p>
          <a:p>
            <a:pPr lvl="1">
              <a:buFont typeface="Arial" pitchFamily="34" charset="0"/>
              <a:buChar char="•"/>
            </a:pPr>
            <a:r>
              <a:rPr lang="en-US" sz="2400" dirty="0"/>
              <a:t> Knowledge of intentions of the speaker</a:t>
            </a:r>
          </a:p>
          <a:p>
            <a:pPr lvl="1">
              <a:buFont typeface="Arial" pitchFamily="34" charset="0"/>
              <a:buChar char="•"/>
            </a:pPr>
            <a:r>
              <a:rPr lang="en-US" sz="2400" dirty="0"/>
              <a:t> Speaker’s knowledge</a:t>
            </a:r>
          </a:p>
          <a:p>
            <a:pPr>
              <a:spcBef>
                <a:spcPts val="1800"/>
              </a:spcBef>
              <a:buFont typeface="Arial" pitchFamily="34" charset="0"/>
              <a:buChar char="•"/>
            </a:pPr>
            <a:r>
              <a:rPr lang="en-US" sz="2400" dirty="0"/>
              <a:t>Infants use an adult’s eye-gaze to determine reference of an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20688"/>
            <a:ext cx="8229600" cy="1066800"/>
          </a:xfrm>
        </p:spPr>
        <p:txBody>
          <a:bodyPr/>
          <a:lstStyle/>
          <a:p>
            <a:r>
              <a:rPr lang="de-DE" altLang="en-US" dirty="0"/>
              <a:t>Social Constraints</a:t>
            </a:r>
            <a:endParaRPr lang="en-GB" altLang="en-US" sz="2400" dirty="0"/>
          </a:p>
        </p:txBody>
      </p:sp>
      <p:sp>
        <p:nvSpPr>
          <p:cNvPr id="4" name="Content Placeholder 3"/>
          <p:cNvSpPr>
            <a:spLocks noGrp="1"/>
          </p:cNvSpPr>
          <p:nvPr>
            <p:ph idx="1"/>
          </p:nvPr>
        </p:nvSpPr>
        <p:spPr/>
        <p:txBody>
          <a:bodyPr>
            <a:normAutofit fontScale="85000" lnSpcReduction="20000"/>
          </a:bodyPr>
          <a:lstStyle/>
          <a:p>
            <a:pPr>
              <a:buFont typeface="Arial" pitchFamily="34" charset="0"/>
              <a:buChar char="•"/>
            </a:pPr>
            <a:r>
              <a:rPr lang="en-US" sz="2400" dirty="0"/>
              <a:t> Baldwin (1991)</a:t>
            </a:r>
          </a:p>
          <a:p>
            <a:pPr lvl="1">
              <a:buFont typeface="Arial" pitchFamily="34" charset="0"/>
              <a:buChar char="•"/>
            </a:pPr>
            <a:r>
              <a:rPr lang="en-US" sz="2400" dirty="0"/>
              <a:t> 2 objects: 1 visible, 1 hidden in a bucket</a:t>
            </a:r>
          </a:p>
          <a:p>
            <a:pPr lvl="1">
              <a:buFont typeface="Arial" pitchFamily="34" charset="0"/>
              <a:buChar char="•"/>
            </a:pPr>
            <a:r>
              <a:rPr lang="en-US" sz="2400" dirty="0"/>
              <a:t> Infant plays with the object while hearing a label</a:t>
            </a:r>
          </a:p>
          <a:p>
            <a:pPr lvl="2">
              <a:buFont typeface="Arial" pitchFamily="34" charset="0"/>
              <a:buChar char="•"/>
            </a:pPr>
            <a:r>
              <a:rPr lang="en-US" dirty="0"/>
              <a:t> When experimenter looks at the toy</a:t>
            </a:r>
          </a:p>
          <a:p>
            <a:pPr lvl="2">
              <a:buFont typeface="Arial" pitchFamily="34" charset="0"/>
              <a:buChar char="•"/>
            </a:pPr>
            <a:r>
              <a:rPr lang="en-US" dirty="0"/>
              <a:t> When experimenter looks into the bucket</a:t>
            </a:r>
          </a:p>
          <a:p>
            <a:pPr lvl="2">
              <a:buFont typeface="Arial" pitchFamily="34" charset="0"/>
              <a:buChar char="•"/>
            </a:pPr>
            <a:r>
              <a:rPr lang="en-US" dirty="0"/>
              <a:t> Can you find the </a:t>
            </a:r>
            <a:r>
              <a:rPr lang="en-US" dirty="0" err="1"/>
              <a:t>Toma</a:t>
            </a:r>
            <a:r>
              <a:rPr lang="en-US" dirty="0"/>
              <a:t>?</a:t>
            </a:r>
          </a:p>
          <a:p>
            <a:pPr lvl="1">
              <a:buFont typeface="Arial" pitchFamily="34" charset="0"/>
              <a:buChar char="•"/>
            </a:pPr>
            <a:r>
              <a:rPr lang="en-US" sz="2400" dirty="0"/>
              <a:t> 72% of children point to visible object when experimenter looks at the toy</a:t>
            </a:r>
          </a:p>
          <a:p>
            <a:pPr lvl="1">
              <a:buFont typeface="Arial" pitchFamily="34" charset="0"/>
              <a:buChar char="•"/>
            </a:pPr>
            <a:r>
              <a:rPr lang="en-US" sz="2400" dirty="0"/>
              <a:t> 34% point to the visible object when experimenter looks in the bucket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462992" cy="1069975"/>
          </a:xfrm>
        </p:spPr>
        <p:txBody>
          <a:bodyPr/>
          <a:lstStyle/>
          <a:p>
            <a:r>
              <a:rPr lang="de-DE" altLang="en-US" dirty="0"/>
              <a:t>The Vocabulary Spurt</a:t>
            </a:r>
            <a:endParaRPr lang="en-GB" altLang="en-US" sz="2400" dirty="0"/>
          </a:p>
        </p:txBody>
      </p:sp>
      <p:sp>
        <p:nvSpPr>
          <p:cNvPr id="4" name="Rectangle 3"/>
          <p:cNvSpPr txBox="1">
            <a:spLocks noChangeArrowheads="1"/>
          </p:cNvSpPr>
          <p:nvPr/>
        </p:nvSpPr>
        <p:spPr>
          <a:xfrm>
            <a:off x="531440" y="2122512"/>
            <a:ext cx="4112568" cy="4114800"/>
          </a:xfrm>
          <a:prstGeom prst="rect">
            <a:avLst/>
          </a:prstGeom>
          <a:noFill/>
          <a:ln/>
        </p:spPr>
        <p:txBody>
          <a:bodyPr/>
          <a:lstStyle/>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Starts around 12 months</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Early development is slow</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Vocabulary spurt</a:t>
            </a:r>
          </a:p>
          <a:p>
            <a:pPr marL="657225" marR="0" lvl="1" indent="-246063" algn="l" defTabSz="914400" rtl="0" eaLnBrk="0" fontAlgn="base" latinLnBrk="0" hangingPunct="0">
              <a:lnSpc>
                <a:spcPct val="100000"/>
              </a:lnSpc>
              <a:spcBef>
                <a:spcPts val="300"/>
              </a:spcBef>
              <a:spcAft>
                <a:spcPct val="0"/>
              </a:spcAft>
              <a:buClr>
                <a:schemeClr val="accent2"/>
              </a:buClr>
              <a:buSzTx/>
              <a:buFont typeface="Georgia" pitchFamily="18" charset="0"/>
              <a:buChar char="▫"/>
              <a:tabLst/>
              <a:defRPr/>
            </a:pPr>
            <a:r>
              <a:rPr kumimoji="0" lang="en-GB" sz="2400" b="0" i="0" u="none" strike="noStrike" kern="1200" cap="none" spc="0" normalizeH="0" baseline="0" noProof="0" dirty="0">
                <a:ln>
                  <a:noFill/>
                </a:ln>
                <a:solidFill>
                  <a:schemeClr val="accent2"/>
                </a:solidFill>
                <a:effectLst/>
                <a:uLnTx/>
                <a:uFillTx/>
                <a:latin typeface="+mn-lt"/>
                <a:ea typeface="+mn-ea"/>
                <a:cs typeface="+mn-cs"/>
              </a:rPr>
              <a:t>accelerated growth around 21 months</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5-10 words per day? (really at most 5-10 per week).</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lang="en-GB" sz="2400" dirty="0"/>
              <a:t>Review Bloom &amp; </a:t>
            </a:r>
            <a:r>
              <a:rPr lang="en-GB" sz="2400" dirty="0" err="1"/>
              <a:t>Markson</a:t>
            </a:r>
            <a:r>
              <a:rPr lang="en-GB" sz="2400" dirty="0"/>
              <a:t> p. 68</a:t>
            </a:r>
            <a:endParaRPr kumimoji="0" lang="en-GB" sz="24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6" name="Object 5"/>
          <p:cNvGraphicFramePr>
            <a:graphicFrameLocks noChangeAspect="1"/>
          </p:cNvGraphicFramePr>
          <p:nvPr/>
        </p:nvGraphicFramePr>
        <p:xfrm>
          <a:off x="4381128" y="2530624"/>
          <a:ext cx="4151312" cy="3151188"/>
        </p:xfrm>
        <a:graphic>
          <a:graphicData uri="http://schemas.openxmlformats.org/presentationml/2006/ole">
            <mc:AlternateContent xmlns:mc="http://schemas.openxmlformats.org/markup-compatibility/2006">
              <mc:Choice xmlns:v="urn:schemas-microsoft-com:vml" Requires="v">
                <p:oleObj spid="_x0000_s1061" name="Worksheet" r:id="rId4" imgW="7348320" imgH="5562360" progId="Excel.Sheet.8">
                  <p:embed/>
                </p:oleObj>
              </mc:Choice>
              <mc:Fallback>
                <p:oleObj name="Worksheet" r:id="rId4" imgW="7348320" imgH="5562360"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128" y="2530624"/>
                        <a:ext cx="4151312" cy="3151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6"/>
          <p:cNvSpPr txBox="1">
            <a:spLocks noChangeArrowheads="1"/>
          </p:cNvSpPr>
          <p:nvPr/>
        </p:nvSpPr>
        <p:spPr bwMode="auto">
          <a:xfrm>
            <a:off x="5027240" y="1997224"/>
            <a:ext cx="3016250" cy="457200"/>
          </a:xfrm>
          <a:prstGeom prst="rect">
            <a:avLst/>
          </a:prstGeom>
          <a:noFill/>
          <a:ln w="12700">
            <a:noFill/>
            <a:miter lim="800000"/>
            <a:headEnd type="none" w="sm" len="sm"/>
            <a:tailEnd type="none" w="sm" len="sm"/>
          </a:ln>
          <a:effectLst/>
        </p:spPr>
        <p:txBody>
          <a:bodyPr wrap="none">
            <a:spAutoFit/>
          </a:bodyPr>
          <a:lstStyle/>
          <a:p>
            <a:r>
              <a:rPr lang="en-GB"/>
              <a:t>Productive Vocabulary</a:t>
            </a:r>
          </a:p>
        </p:txBody>
      </p:sp>
      <p:sp>
        <p:nvSpPr>
          <p:cNvPr id="8" name="Text Box 7"/>
          <p:cNvSpPr txBox="1">
            <a:spLocks noChangeArrowheads="1"/>
          </p:cNvSpPr>
          <p:nvPr/>
        </p:nvSpPr>
        <p:spPr bwMode="auto">
          <a:xfrm>
            <a:off x="6150173" y="6250706"/>
            <a:ext cx="2454275" cy="274638"/>
          </a:xfrm>
          <a:prstGeom prst="rect">
            <a:avLst/>
          </a:prstGeom>
          <a:noFill/>
          <a:ln w="12700">
            <a:noFill/>
            <a:miter lim="800000"/>
            <a:headEnd type="none" w="sm" len="sm"/>
            <a:tailEnd type="none" w="sm" len="sm"/>
          </a:ln>
          <a:effectLst/>
        </p:spPr>
        <p:txBody>
          <a:bodyPr wrap="none">
            <a:spAutoFit/>
          </a:bodyPr>
          <a:lstStyle/>
          <a:p>
            <a:r>
              <a:rPr lang="en-GB" sz="1200" i="0" dirty="0">
                <a:solidFill>
                  <a:srgbClr val="000000"/>
                </a:solidFill>
              </a:rPr>
              <a:t>Hamilton, Plunkett &amp; Schafer (2000)</a:t>
            </a:r>
            <a:endParaRPr lang="en-GB" sz="1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462992" cy="1069975"/>
          </a:xfrm>
        </p:spPr>
        <p:txBody>
          <a:bodyPr/>
          <a:lstStyle/>
          <a:p>
            <a:r>
              <a:rPr lang="de-DE" altLang="en-US" dirty="0"/>
              <a:t>The Vocabulary Spurt</a:t>
            </a:r>
            <a:endParaRPr lang="en-GB" altLang="en-US" sz="2400" dirty="0"/>
          </a:p>
        </p:txBody>
      </p:sp>
      <p:sp>
        <p:nvSpPr>
          <p:cNvPr id="4" name="Rectangle 3"/>
          <p:cNvSpPr txBox="1">
            <a:spLocks noChangeArrowheads="1"/>
          </p:cNvSpPr>
          <p:nvPr/>
        </p:nvSpPr>
        <p:spPr>
          <a:xfrm>
            <a:off x="395536" y="2204864"/>
            <a:ext cx="4392488" cy="4114800"/>
          </a:xfrm>
          <a:prstGeom prst="rect">
            <a:avLst/>
          </a:prstGeom>
          <a:noFill/>
          <a:ln/>
        </p:spPr>
        <p:txBody>
          <a:bodyPr/>
          <a:lstStyle/>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400" b="0" i="0" u="none" strike="noStrike" kern="1200" cap="none" spc="0" normalizeH="0" baseline="0" noProof="0" dirty="0">
                <a:ln>
                  <a:noFill/>
                </a:ln>
                <a:solidFill>
                  <a:schemeClr val="tx1"/>
                </a:solidFill>
                <a:effectLst/>
                <a:uLnTx/>
                <a:uFillTx/>
                <a:latin typeface="+mn-lt"/>
                <a:ea typeface="+mn-ea"/>
                <a:cs typeface="+mn-cs"/>
              </a:rPr>
              <a:t>Discontinuity</a:t>
            </a:r>
            <a:r>
              <a:rPr kumimoji="0" lang="en-GB" sz="2400" b="0" i="0" u="none" strike="noStrike" kern="1200" cap="none" spc="0" normalizeH="0" noProof="0" dirty="0">
                <a:ln>
                  <a:noFill/>
                </a:ln>
                <a:solidFill>
                  <a:schemeClr val="tx1"/>
                </a:solidFill>
                <a:effectLst/>
                <a:uLnTx/>
                <a:uFillTx/>
                <a:latin typeface="+mn-lt"/>
                <a:ea typeface="+mn-ea"/>
                <a:cs typeface="+mn-cs"/>
              </a:rPr>
              <a:t> in performance = Discontinuity in process?</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lang="en-GB" sz="2400" baseline="0" dirty="0">
                <a:latin typeface="+mn-lt"/>
                <a:cs typeface="+mn-cs"/>
              </a:rPr>
              <a:t>A new stage in children’s development</a:t>
            </a:r>
            <a:r>
              <a:rPr lang="en-GB" sz="2400" dirty="0">
                <a:latin typeface="+mn-lt"/>
                <a:cs typeface="+mn-cs"/>
              </a:rPr>
              <a:t> or a refinement of early processing?</a:t>
            </a:r>
            <a:endParaRPr kumimoji="0" lang="en-GB" sz="24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6" name="Object 5"/>
          <p:cNvGraphicFramePr>
            <a:graphicFrameLocks noChangeAspect="1"/>
          </p:cNvGraphicFramePr>
          <p:nvPr/>
        </p:nvGraphicFramePr>
        <p:xfrm>
          <a:off x="4355976" y="2530624"/>
          <a:ext cx="4176464" cy="3170280"/>
        </p:xfrm>
        <a:graphic>
          <a:graphicData uri="http://schemas.openxmlformats.org/presentationml/2006/ole">
            <mc:AlternateContent xmlns:mc="http://schemas.openxmlformats.org/markup-compatibility/2006">
              <mc:Choice xmlns:v="urn:schemas-microsoft-com:vml" Requires="v">
                <p:oleObj spid="_x0000_s2084" name="Worksheet" r:id="rId4" imgW="7348320" imgH="5562360" progId="Excel.Sheet.8">
                  <p:embed/>
                </p:oleObj>
              </mc:Choice>
              <mc:Fallback>
                <p:oleObj name="Worksheet" r:id="rId4" imgW="7348320" imgH="5562360"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2530624"/>
                        <a:ext cx="4176464" cy="31702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6"/>
          <p:cNvSpPr txBox="1">
            <a:spLocks noChangeArrowheads="1"/>
          </p:cNvSpPr>
          <p:nvPr/>
        </p:nvSpPr>
        <p:spPr bwMode="auto">
          <a:xfrm>
            <a:off x="5292080" y="2060848"/>
            <a:ext cx="3016250" cy="457200"/>
          </a:xfrm>
          <a:prstGeom prst="rect">
            <a:avLst/>
          </a:prstGeom>
          <a:noFill/>
          <a:ln w="12700">
            <a:noFill/>
            <a:miter lim="800000"/>
            <a:headEnd type="none" w="sm" len="sm"/>
            <a:tailEnd type="none" w="sm" len="sm"/>
          </a:ln>
          <a:effectLst/>
        </p:spPr>
        <p:txBody>
          <a:bodyPr wrap="none">
            <a:spAutoFit/>
          </a:bodyPr>
          <a:lstStyle/>
          <a:p>
            <a:r>
              <a:rPr lang="en-GB" dirty="0"/>
              <a:t>Productive Vocabulary</a:t>
            </a:r>
          </a:p>
        </p:txBody>
      </p:sp>
      <p:sp>
        <p:nvSpPr>
          <p:cNvPr id="8" name="Text Box 7"/>
          <p:cNvSpPr txBox="1">
            <a:spLocks noChangeArrowheads="1"/>
          </p:cNvSpPr>
          <p:nvPr/>
        </p:nvSpPr>
        <p:spPr bwMode="auto">
          <a:xfrm>
            <a:off x="6372200" y="6165304"/>
            <a:ext cx="2454275" cy="274638"/>
          </a:xfrm>
          <a:prstGeom prst="rect">
            <a:avLst/>
          </a:prstGeom>
          <a:noFill/>
          <a:ln w="12700">
            <a:noFill/>
            <a:miter lim="800000"/>
            <a:headEnd type="none" w="sm" len="sm"/>
            <a:tailEnd type="none" w="sm" len="sm"/>
          </a:ln>
          <a:effectLst/>
        </p:spPr>
        <p:txBody>
          <a:bodyPr wrap="none">
            <a:spAutoFit/>
          </a:bodyPr>
          <a:lstStyle/>
          <a:p>
            <a:r>
              <a:rPr lang="en-GB" sz="1200" i="0" dirty="0">
                <a:solidFill>
                  <a:srgbClr val="000000"/>
                </a:solidFill>
              </a:rPr>
              <a:t>Hamilton, Plunkett &amp; Schafer (2000)</a:t>
            </a:r>
            <a:endParaRPr lang="en-GB" sz="1400" dirty="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Words that Change the World: The Naming Insight</a:t>
            </a:r>
          </a:p>
        </p:txBody>
      </p:sp>
      <p:sp>
        <p:nvSpPr>
          <p:cNvPr id="3" name="TextBox 2"/>
          <p:cNvSpPr txBox="1"/>
          <p:nvPr/>
        </p:nvSpPr>
        <p:spPr>
          <a:xfrm>
            <a:off x="1539472" y="2996952"/>
            <a:ext cx="6992968" cy="369332"/>
          </a:xfrm>
          <a:prstGeom prst="rect">
            <a:avLst/>
          </a:prstGeom>
          <a:noFill/>
        </p:spPr>
        <p:txBody>
          <a:bodyPr wrap="square" rtlCol="0">
            <a:spAutoFit/>
          </a:bodyPr>
          <a:lstStyle/>
          <a:p>
            <a:r>
              <a:rPr lang="en-US" dirty="0"/>
              <a:t>http://</a:t>
            </a:r>
            <a:r>
              <a:rPr lang="en-US" dirty="0" err="1"/>
              <a:t>www.radiolab.org</a:t>
            </a:r>
            <a:r>
              <a:rPr lang="en-US" dirty="0"/>
              <a:t>/story/91728-words-that-change-the-world/</a:t>
            </a:r>
          </a:p>
        </p:txBody>
      </p:sp>
    </p:spTree>
    <p:extLst>
      <p:ext uri="{BB962C8B-B14F-4D97-AF65-F5344CB8AC3E}">
        <p14:creationId xmlns:p14="http://schemas.microsoft.com/office/powerpoint/2010/main" val="1614202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462992" cy="1069975"/>
          </a:xfrm>
        </p:spPr>
        <p:txBody>
          <a:bodyPr/>
          <a:lstStyle/>
          <a:p>
            <a:pPr algn="r"/>
            <a:r>
              <a:rPr lang="de-DE" altLang="en-US" dirty="0"/>
              <a:t>The Naming Insight               </a:t>
            </a:r>
            <a:r>
              <a:rPr lang="de-DE" altLang="en-US" sz="1800" dirty="0"/>
              <a:t>McShane (1979)</a:t>
            </a:r>
            <a:endParaRPr lang="en-GB" altLang="en-US" sz="1800" dirty="0"/>
          </a:p>
        </p:txBody>
      </p:sp>
      <p:pic>
        <p:nvPicPr>
          <p:cNvPr id="9" name="Picture 3"/>
          <p:cNvPicPr>
            <a:picLocks noChangeAspect="1" noChangeArrowheads="1"/>
          </p:cNvPicPr>
          <p:nvPr/>
        </p:nvPicPr>
        <p:blipFill>
          <a:blip r:embed="rId3" cstate="print"/>
          <a:srcRect l="28349" t="34286" r="26201" b="33315"/>
          <a:stretch>
            <a:fillRect/>
          </a:stretch>
        </p:blipFill>
        <p:spPr bwMode="auto">
          <a:xfrm>
            <a:off x="4458212" y="1700808"/>
            <a:ext cx="4685788" cy="2088232"/>
          </a:xfrm>
          <a:prstGeom prst="rect">
            <a:avLst/>
          </a:prstGeom>
          <a:noFill/>
          <a:ln w="9525">
            <a:noFill/>
            <a:miter lim="800000"/>
            <a:headEnd/>
            <a:tailEnd/>
          </a:ln>
        </p:spPr>
      </p:pic>
      <p:pic>
        <p:nvPicPr>
          <p:cNvPr id="10" name="Picture 9"/>
          <p:cNvPicPr>
            <a:picLocks noChangeAspect="1" noChangeArrowheads="1"/>
          </p:cNvPicPr>
          <p:nvPr/>
        </p:nvPicPr>
        <p:blipFill>
          <a:blip r:embed="rId4" cstate="print"/>
          <a:srcRect/>
          <a:stretch>
            <a:fillRect/>
          </a:stretch>
        </p:blipFill>
        <p:spPr bwMode="auto">
          <a:xfrm>
            <a:off x="5076056" y="3933056"/>
            <a:ext cx="3471432" cy="2096964"/>
          </a:xfrm>
          <a:prstGeom prst="rect">
            <a:avLst/>
          </a:prstGeom>
          <a:noFill/>
          <a:ln w="12700">
            <a:noFill/>
            <a:miter lim="800000"/>
            <a:headEnd type="none" w="sm" len="sm"/>
            <a:tailEnd type="none" w="sm" len="sm"/>
          </a:ln>
        </p:spPr>
      </p:pic>
      <p:sp>
        <p:nvSpPr>
          <p:cNvPr id="12" name="TextBox 11"/>
          <p:cNvSpPr txBox="1"/>
          <p:nvPr/>
        </p:nvSpPr>
        <p:spPr>
          <a:xfrm>
            <a:off x="3707904" y="6186790"/>
            <a:ext cx="4896544" cy="338554"/>
          </a:xfrm>
          <a:prstGeom prst="rect">
            <a:avLst/>
          </a:prstGeom>
          <a:noFill/>
        </p:spPr>
        <p:txBody>
          <a:bodyPr wrap="square" rtlCol="0">
            <a:spAutoFit/>
          </a:bodyPr>
          <a:lstStyle/>
          <a:p>
            <a:pPr algn="r"/>
            <a:r>
              <a:rPr lang="en-GB" sz="1600" dirty="0"/>
              <a:t>Fennell et al., 2002; Fennell &amp; Waxman, 2010</a:t>
            </a:r>
          </a:p>
        </p:txBody>
      </p:sp>
      <p:sp>
        <p:nvSpPr>
          <p:cNvPr id="13" name="Rectangle 3"/>
          <p:cNvSpPr txBox="1">
            <a:spLocks noChangeArrowheads="1"/>
          </p:cNvSpPr>
          <p:nvPr/>
        </p:nvSpPr>
        <p:spPr>
          <a:xfrm>
            <a:off x="467544" y="1772816"/>
            <a:ext cx="3896544" cy="2016224"/>
          </a:xfrm>
          <a:prstGeom prst="rect">
            <a:avLst/>
          </a:prstGeom>
          <a:noFill/>
          <a:ln/>
        </p:spPr>
        <p:txBody>
          <a:bodyPr/>
          <a:lstStyle/>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lang="en-GB" sz="2000" dirty="0">
                <a:latin typeface="+mn-lt"/>
                <a:cs typeface="+mn-cs"/>
              </a:rPr>
              <a:t>Word-Object associations make 14-month-olds unable to discriminate between two similar sounding words</a:t>
            </a:r>
          </a:p>
          <a:p>
            <a:pPr marL="365125" marR="0" lvl="0" indent="-255588" algn="l" defTabSz="914400" rtl="0" eaLnBrk="0" fontAlgn="base" latinLnBrk="0" hangingPunct="0">
              <a:lnSpc>
                <a:spcPct val="100000"/>
              </a:lnSpc>
              <a:spcBef>
                <a:spcPts val="300"/>
              </a:spcBef>
              <a:spcAft>
                <a:spcPct val="0"/>
              </a:spcAft>
              <a:buClr>
                <a:srgbClr val="A04DA3"/>
              </a:buClr>
              <a:buSzTx/>
              <a:buFont typeface="Georgia" pitchFamily="18" charset="0"/>
              <a:buChar char="•"/>
              <a:tabLst/>
              <a:defRPr/>
            </a:pPr>
            <a:r>
              <a:rPr kumimoji="0" lang="en-GB" sz="2000" b="0" i="0" u="none" strike="noStrike" kern="1200" cap="none" spc="0" normalizeH="0" baseline="0" noProof="0" dirty="0">
                <a:ln>
                  <a:noFill/>
                </a:ln>
                <a:solidFill>
                  <a:schemeClr val="tx1"/>
                </a:solidFill>
                <a:effectLst/>
                <a:uLnTx/>
                <a:uFillTx/>
                <a:latin typeface="+mn-lt"/>
                <a:ea typeface="+mn-ea"/>
                <a:cs typeface="+mn-cs"/>
              </a:rPr>
              <a:t>17-month-old</a:t>
            </a:r>
            <a:r>
              <a:rPr kumimoji="0" lang="en-GB" sz="2000" b="0" i="0" u="none" strike="noStrike" kern="1200" cap="none" spc="0" normalizeH="0" noProof="0" dirty="0">
                <a:ln>
                  <a:noFill/>
                </a:ln>
                <a:solidFill>
                  <a:schemeClr val="tx1"/>
                </a:solidFill>
                <a:effectLst/>
                <a:uLnTx/>
                <a:uFillTx/>
                <a:latin typeface="+mn-lt"/>
                <a:ea typeface="+mn-ea"/>
                <a:cs typeface="+mn-cs"/>
              </a:rPr>
              <a:t> have no problems with the </a:t>
            </a:r>
            <a:r>
              <a:rPr kumimoji="0" lang="en-GB" sz="2000" b="0" i="0" u="none" strike="noStrike" kern="1200" cap="none" spc="0" normalizeH="0" noProof="0" dirty="0" err="1">
                <a:ln>
                  <a:noFill/>
                </a:ln>
                <a:solidFill>
                  <a:schemeClr val="tx1"/>
                </a:solidFill>
                <a:effectLst/>
                <a:uLnTx/>
                <a:uFillTx/>
                <a:latin typeface="+mn-lt"/>
                <a:ea typeface="+mn-ea"/>
                <a:cs typeface="+mn-cs"/>
              </a:rPr>
              <a:t>sam</a:t>
            </a:r>
            <a:r>
              <a:rPr lang="en-GB" sz="2000" dirty="0">
                <a:latin typeface="+mn-lt"/>
                <a:cs typeface="+mn-cs"/>
              </a:rPr>
              <a:t>e </a:t>
            </a:r>
            <a:r>
              <a:rPr kumimoji="0" lang="en-GB" sz="2000" b="0" i="0" u="none" strike="noStrike" kern="1200" cap="none" spc="0" normalizeH="0" noProof="0" dirty="0">
                <a:ln>
                  <a:noFill/>
                </a:ln>
                <a:solidFill>
                  <a:schemeClr val="tx1"/>
                </a:solidFill>
                <a:effectLst/>
                <a:uLnTx/>
                <a:uFillTx/>
                <a:latin typeface="+mn-lt"/>
                <a:ea typeface="+mn-ea"/>
                <a:cs typeface="+mn-cs"/>
              </a:rPr>
              <a:t>task</a:t>
            </a:r>
          </a:p>
        </p:txBody>
      </p:sp>
      <p:sp>
        <p:nvSpPr>
          <p:cNvPr id="7" name="TextBox 6"/>
          <p:cNvSpPr txBox="1"/>
          <p:nvPr/>
        </p:nvSpPr>
        <p:spPr>
          <a:xfrm>
            <a:off x="467544" y="4005064"/>
            <a:ext cx="3960440" cy="1792798"/>
          </a:xfrm>
          <a:prstGeom prst="rect">
            <a:avLst/>
          </a:prstGeom>
          <a:noFill/>
        </p:spPr>
        <p:txBody>
          <a:bodyPr wrap="square" rtlCol="0">
            <a:spAutoFit/>
          </a:bodyPr>
          <a:lstStyle/>
          <a:p>
            <a:pPr marL="365125" lvl="0" indent="-255588" eaLnBrk="0" fontAlgn="base" hangingPunct="0">
              <a:spcBef>
                <a:spcPts val="300"/>
              </a:spcBef>
              <a:spcAft>
                <a:spcPct val="0"/>
              </a:spcAft>
              <a:buClr>
                <a:srgbClr val="A04DA3"/>
              </a:buClr>
              <a:buFont typeface="Georgia" pitchFamily="18" charset="0"/>
              <a:buChar char="•"/>
              <a:defRPr/>
            </a:pPr>
            <a:r>
              <a:rPr lang="en-GB" dirty="0"/>
              <a:t>14-month-olds are successful if aware that the labels are the object’s names</a:t>
            </a:r>
          </a:p>
          <a:p>
            <a:pPr marL="365125" lvl="0" indent="-255588" eaLnBrk="0" fontAlgn="base" hangingPunct="0">
              <a:spcBef>
                <a:spcPts val="300"/>
              </a:spcBef>
              <a:spcAft>
                <a:spcPct val="0"/>
              </a:spcAft>
              <a:buClr>
                <a:srgbClr val="A04DA3"/>
              </a:buClr>
              <a:buFont typeface="Georgia" pitchFamily="18" charset="0"/>
              <a:buChar char="•"/>
              <a:defRPr/>
            </a:pPr>
            <a:r>
              <a:rPr lang="en-GB" dirty="0"/>
              <a:t>Do 17-month-olds know that labels are names of objects?</a:t>
            </a:r>
          </a:p>
          <a:p>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508104" y="4941168"/>
            <a:ext cx="3377952" cy="1688976"/>
          </a:xfrm>
          <a:prstGeom prst="rect">
            <a:avLst/>
          </a:prstGeom>
        </p:spPr>
      </p:pic>
      <p:sp>
        <p:nvSpPr>
          <p:cNvPr id="2" name="Title 1"/>
          <p:cNvSpPr>
            <a:spLocks noGrp="1"/>
          </p:cNvSpPr>
          <p:nvPr>
            <p:ph type="title"/>
          </p:nvPr>
        </p:nvSpPr>
        <p:spPr>
          <a:xfrm>
            <a:off x="462899" y="832251"/>
            <a:ext cx="8229600" cy="1066800"/>
          </a:xfrm>
        </p:spPr>
        <p:txBody>
          <a:bodyPr/>
          <a:lstStyle/>
          <a:p>
            <a:pPr algn="ctr"/>
            <a:r>
              <a:rPr lang="en-US" dirty="0" err="1"/>
              <a:t>Markson</a:t>
            </a:r>
            <a:r>
              <a:rPr lang="en-US" dirty="0"/>
              <a:t> &amp; Bloom</a:t>
            </a:r>
          </a:p>
        </p:txBody>
      </p:sp>
      <p:sp>
        <p:nvSpPr>
          <p:cNvPr id="3" name="Content Placeholder 2"/>
          <p:cNvSpPr>
            <a:spLocks noGrp="1"/>
          </p:cNvSpPr>
          <p:nvPr>
            <p:ph idx="1"/>
          </p:nvPr>
        </p:nvSpPr>
        <p:spPr>
          <a:xfrm>
            <a:off x="457200" y="1916832"/>
            <a:ext cx="8229600" cy="4325112"/>
          </a:xfrm>
        </p:spPr>
        <p:txBody>
          <a:bodyPr/>
          <a:lstStyle/>
          <a:p>
            <a:pPr marL="109728" indent="0">
              <a:buNone/>
            </a:pPr>
            <a:r>
              <a:rPr lang="en-US" dirty="0"/>
              <a:t>Is word learning the result of domain-specific or domain-general abilities?</a:t>
            </a:r>
          </a:p>
          <a:p>
            <a:pPr marL="109728" indent="0">
              <a:buNone/>
            </a:pPr>
            <a:endParaRPr lang="en-US" dirty="0"/>
          </a:p>
          <a:p>
            <a:r>
              <a:rPr lang="en-US" dirty="0"/>
              <a:t>acquisition of novel words and facts may share important components</a:t>
            </a:r>
          </a:p>
          <a:p>
            <a:pPr lvl="1"/>
            <a:r>
              <a:rPr lang="en-US" dirty="0"/>
              <a:t>establish a mapping to a designated individual</a:t>
            </a:r>
          </a:p>
          <a:p>
            <a:pPr lvl="1"/>
            <a:r>
              <a:rPr lang="en-US" dirty="0"/>
              <a:t>retain the mapping over time</a:t>
            </a:r>
          </a:p>
        </p:txBody>
      </p:sp>
    </p:spTree>
    <p:extLst>
      <p:ext uri="{BB962C8B-B14F-4D97-AF65-F5344CB8AC3E}">
        <p14:creationId xmlns:p14="http://schemas.microsoft.com/office/powerpoint/2010/main" val="1232179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M&amp;B conclusions</a:t>
            </a:r>
          </a:p>
        </p:txBody>
      </p:sp>
      <p:sp>
        <p:nvSpPr>
          <p:cNvPr id="3" name="Content Placeholder 2"/>
          <p:cNvSpPr>
            <a:spLocks noGrp="1"/>
          </p:cNvSpPr>
          <p:nvPr>
            <p:ph idx="1"/>
          </p:nvPr>
        </p:nvSpPr>
        <p:spPr/>
        <p:txBody>
          <a:bodyPr>
            <a:normAutofit lnSpcReduction="10000"/>
          </a:bodyPr>
          <a:lstStyle/>
          <a:p>
            <a:r>
              <a:rPr lang="en-US" dirty="0"/>
              <a:t>Fast-mapping is not specific to word learning</a:t>
            </a:r>
          </a:p>
          <a:p>
            <a:r>
              <a:rPr lang="en-US" dirty="0"/>
              <a:t>Evidence that word learning is the product of domain-general abilities</a:t>
            </a:r>
          </a:p>
          <a:p>
            <a:endParaRPr lang="en-US" dirty="0"/>
          </a:p>
          <a:p>
            <a:r>
              <a:rPr lang="en-US" dirty="0"/>
              <a:t>BUT could word-learning still have distinct differences as well?</a:t>
            </a:r>
          </a:p>
          <a:p>
            <a:r>
              <a:rPr lang="en-US" dirty="0"/>
              <a:t> What if children's extension of proper names differs from their extension of facts?</a:t>
            </a:r>
          </a:p>
        </p:txBody>
      </p:sp>
    </p:spTree>
    <p:extLst>
      <p:ext uri="{BB962C8B-B14F-4D97-AF65-F5344CB8AC3E}">
        <p14:creationId xmlns:p14="http://schemas.microsoft.com/office/powerpoint/2010/main" val="470129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56792"/>
            <a:ext cx="9144000" cy="1470025"/>
          </a:xfrm>
        </p:spPr>
        <p:txBody>
          <a:bodyPr>
            <a:normAutofit/>
          </a:bodyPr>
          <a:lstStyle/>
          <a:p>
            <a:pPr algn="ctr">
              <a:spcBef>
                <a:spcPts val="2400"/>
              </a:spcBef>
            </a:pPr>
            <a:r>
              <a:rPr lang="de-DE" sz="3600" dirty="0"/>
              <a:t>Learning Words: </a:t>
            </a:r>
            <a:r>
              <a:rPr lang="de-DE" sz="3600" dirty="0" err="1"/>
              <a:t>When</a:t>
            </a:r>
            <a:r>
              <a:rPr lang="de-DE" sz="3600" dirty="0"/>
              <a:t> </a:t>
            </a:r>
            <a:r>
              <a:rPr lang="de-DE" sz="3600" dirty="0" err="1"/>
              <a:t>things</a:t>
            </a:r>
            <a:r>
              <a:rPr lang="de-DE" sz="3600" dirty="0"/>
              <a:t> </a:t>
            </a:r>
            <a:r>
              <a:rPr lang="de-DE" sz="3600" dirty="0" err="1"/>
              <a:t>go</a:t>
            </a:r>
            <a:r>
              <a:rPr lang="de-DE" sz="3600" dirty="0"/>
              <a:t> </a:t>
            </a:r>
            <a:r>
              <a:rPr lang="de-DE" sz="3600" dirty="0" err="1"/>
              <a:t>wrong</a:t>
            </a:r>
            <a:endParaRPr lang="de-DE" sz="3600" i="1" dirty="0"/>
          </a:p>
        </p:txBody>
      </p:sp>
      <p:sp>
        <p:nvSpPr>
          <p:cNvPr id="3" name="Subtitle 2"/>
          <p:cNvSpPr>
            <a:spLocks noGrp="1"/>
          </p:cNvSpPr>
          <p:nvPr>
            <p:ph type="subTitle" idx="1"/>
          </p:nvPr>
        </p:nvSpPr>
        <p:spPr>
          <a:xfrm>
            <a:off x="827584" y="4725144"/>
            <a:ext cx="7560840" cy="1392560"/>
          </a:xfrm>
        </p:spPr>
        <p:txBody>
          <a:bodyPr>
            <a:normAutofit/>
          </a:bodyPr>
          <a:lstStyle/>
          <a:p>
            <a:pPr algn="ctr"/>
            <a:endParaRPr lang="de-DE" sz="2800" dirty="0"/>
          </a:p>
        </p:txBody>
      </p:sp>
    </p:spTree>
    <p:extLst>
      <p:ext uri="{BB962C8B-B14F-4D97-AF65-F5344CB8AC3E}">
        <p14:creationId xmlns:p14="http://schemas.microsoft.com/office/powerpoint/2010/main" val="2948813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066800"/>
          </a:xfrm>
        </p:spPr>
        <p:txBody>
          <a:bodyPr/>
          <a:lstStyle/>
          <a:p>
            <a:r>
              <a:rPr lang="de-DE" dirty="0"/>
              <a:t>Game plan</a:t>
            </a:r>
          </a:p>
        </p:txBody>
      </p:sp>
      <p:sp>
        <p:nvSpPr>
          <p:cNvPr id="3" name="Content Placeholder 2"/>
          <p:cNvSpPr>
            <a:spLocks noGrp="1"/>
          </p:cNvSpPr>
          <p:nvPr>
            <p:ph idx="1"/>
          </p:nvPr>
        </p:nvSpPr>
        <p:spPr>
          <a:xfrm>
            <a:off x="457200" y="1844824"/>
            <a:ext cx="8229600" cy="4325112"/>
          </a:xfrm>
        </p:spPr>
        <p:txBody>
          <a:bodyPr>
            <a:normAutofit/>
          </a:bodyPr>
          <a:lstStyle/>
          <a:p>
            <a:r>
              <a:rPr lang="de-DE" dirty="0" err="1"/>
              <a:t>Lecture</a:t>
            </a:r>
            <a:r>
              <a:rPr lang="de-DE" dirty="0"/>
              <a:t>: </a:t>
            </a:r>
            <a:r>
              <a:rPr lang="de-DE" dirty="0" err="1"/>
              <a:t>neural</a:t>
            </a:r>
            <a:r>
              <a:rPr lang="de-DE" dirty="0"/>
              <a:t> </a:t>
            </a:r>
            <a:r>
              <a:rPr lang="de-DE" dirty="0" err="1"/>
              <a:t>correlates</a:t>
            </a:r>
            <a:r>
              <a:rPr lang="de-DE" dirty="0"/>
              <a:t> </a:t>
            </a:r>
            <a:r>
              <a:rPr lang="de-DE" dirty="0" err="1"/>
              <a:t>of</a:t>
            </a:r>
            <a:r>
              <a:rPr lang="de-DE" dirty="0"/>
              <a:t> ASD </a:t>
            </a:r>
            <a:r>
              <a:rPr lang="de-DE" dirty="0" err="1"/>
              <a:t>and</a:t>
            </a:r>
            <a:r>
              <a:rPr lang="de-DE" dirty="0"/>
              <a:t> </a:t>
            </a:r>
            <a:r>
              <a:rPr lang="de-DE" dirty="0" err="1"/>
              <a:t>word</a:t>
            </a:r>
            <a:r>
              <a:rPr lang="de-DE" dirty="0"/>
              <a:t> </a:t>
            </a:r>
            <a:r>
              <a:rPr lang="de-DE" dirty="0" err="1"/>
              <a:t>learning</a:t>
            </a:r>
            <a:endParaRPr lang="de-DE" dirty="0"/>
          </a:p>
          <a:p>
            <a:pPr lvl="1">
              <a:spcBef>
                <a:spcPts val="1200"/>
              </a:spcBef>
            </a:pPr>
            <a:r>
              <a:rPr lang="de-DE" dirty="0" err="1"/>
              <a:t>How</a:t>
            </a:r>
            <a:r>
              <a:rPr lang="de-DE" dirty="0"/>
              <a:t> </a:t>
            </a:r>
            <a:r>
              <a:rPr lang="de-DE" dirty="0" err="1"/>
              <a:t>does</a:t>
            </a:r>
            <a:r>
              <a:rPr lang="de-DE" dirty="0"/>
              <a:t> </a:t>
            </a:r>
            <a:r>
              <a:rPr lang="de-DE" dirty="0" err="1"/>
              <a:t>atypical</a:t>
            </a:r>
            <a:r>
              <a:rPr lang="de-DE" dirty="0"/>
              <a:t> </a:t>
            </a:r>
            <a:r>
              <a:rPr lang="de-DE" dirty="0" err="1"/>
              <a:t>language</a:t>
            </a:r>
            <a:r>
              <a:rPr lang="de-DE" dirty="0"/>
              <a:t> </a:t>
            </a:r>
            <a:r>
              <a:rPr lang="de-DE" dirty="0" err="1"/>
              <a:t>learning</a:t>
            </a:r>
            <a:r>
              <a:rPr lang="de-DE" dirty="0"/>
              <a:t> </a:t>
            </a:r>
            <a:r>
              <a:rPr lang="de-DE" dirty="0" err="1"/>
              <a:t>deviate</a:t>
            </a:r>
            <a:r>
              <a:rPr lang="de-DE" dirty="0"/>
              <a:t> </a:t>
            </a:r>
            <a:r>
              <a:rPr lang="de-DE" dirty="0" err="1"/>
              <a:t>from</a:t>
            </a:r>
            <a:r>
              <a:rPr lang="de-DE" dirty="0"/>
              <a:t> </a:t>
            </a:r>
            <a:r>
              <a:rPr lang="de-DE" dirty="0" err="1"/>
              <a:t>typical</a:t>
            </a:r>
            <a:r>
              <a:rPr lang="de-DE" dirty="0"/>
              <a:t> </a:t>
            </a:r>
            <a:r>
              <a:rPr lang="de-DE" dirty="0" err="1"/>
              <a:t>language</a:t>
            </a:r>
            <a:r>
              <a:rPr lang="de-DE" dirty="0"/>
              <a:t> </a:t>
            </a:r>
            <a:r>
              <a:rPr lang="de-DE" dirty="0" err="1"/>
              <a:t>learning</a:t>
            </a:r>
            <a:r>
              <a:rPr lang="de-DE" dirty="0"/>
              <a:t>?</a:t>
            </a:r>
          </a:p>
          <a:p>
            <a:pPr lvl="2">
              <a:spcBef>
                <a:spcPts val="1200"/>
              </a:spcBef>
            </a:pPr>
            <a:r>
              <a:rPr lang="de-DE" dirty="0" err="1"/>
              <a:t>Neural</a:t>
            </a:r>
            <a:r>
              <a:rPr lang="de-DE" dirty="0"/>
              <a:t> </a:t>
            </a:r>
            <a:r>
              <a:rPr lang="de-DE" dirty="0" err="1"/>
              <a:t>correlates</a:t>
            </a:r>
            <a:r>
              <a:rPr lang="de-DE" dirty="0"/>
              <a:t>, </a:t>
            </a:r>
            <a:r>
              <a:rPr lang="de-DE" dirty="0" err="1"/>
              <a:t>it‘s</a:t>
            </a:r>
            <a:r>
              <a:rPr lang="de-DE" dirty="0"/>
              <a:t> not all </a:t>
            </a:r>
            <a:r>
              <a:rPr lang="de-DE" dirty="0" err="1"/>
              <a:t>or</a:t>
            </a:r>
            <a:r>
              <a:rPr lang="de-DE" dirty="0"/>
              <a:t> </a:t>
            </a:r>
            <a:r>
              <a:rPr lang="de-DE" dirty="0" err="1"/>
              <a:t>nothing</a:t>
            </a:r>
            <a:r>
              <a:rPr lang="de-DE" dirty="0"/>
              <a:t> ...</a:t>
            </a:r>
          </a:p>
        </p:txBody>
      </p:sp>
    </p:spTree>
    <p:extLst>
      <p:ext uri="{BB962C8B-B14F-4D97-AF65-F5344CB8AC3E}">
        <p14:creationId xmlns:p14="http://schemas.microsoft.com/office/powerpoint/2010/main" val="289268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Quiz Review</a:t>
            </a:r>
          </a:p>
        </p:txBody>
      </p:sp>
    </p:spTree>
    <p:extLst>
      <p:ext uri="{BB962C8B-B14F-4D97-AF65-F5344CB8AC3E}">
        <p14:creationId xmlns:p14="http://schemas.microsoft.com/office/powerpoint/2010/main" val="2667690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620713"/>
            <a:ext cx="8229600" cy="1008087"/>
          </a:xfrm>
        </p:spPr>
        <p:txBody>
          <a:bodyPr>
            <a:normAutofit/>
          </a:bodyPr>
          <a:lstStyle/>
          <a:p>
            <a:r>
              <a:rPr lang="de-DE" altLang="en-US" dirty="0"/>
              <a:t>Why is word learning difficult?</a:t>
            </a:r>
            <a:endParaRPr lang="en-GB" altLang="en-US" sz="2400" dirty="0"/>
          </a:p>
        </p:txBody>
      </p:sp>
      <p:pic>
        <p:nvPicPr>
          <p:cNvPr id="19464" name="Picture 8" descr="http://farm4.static.flickr.com/3304/3642094792_e9f9c606e0.jpg"/>
          <p:cNvPicPr>
            <a:picLocks noChangeAspect="1" noChangeArrowheads="1"/>
          </p:cNvPicPr>
          <p:nvPr/>
        </p:nvPicPr>
        <p:blipFill>
          <a:blip r:embed="rId3" cstate="print"/>
          <a:srcRect/>
          <a:stretch>
            <a:fillRect/>
          </a:stretch>
        </p:blipFill>
        <p:spPr bwMode="auto">
          <a:xfrm>
            <a:off x="1835696" y="2060848"/>
            <a:ext cx="4804378" cy="4166204"/>
          </a:xfrm>
          <a:prstGeom prst="rect">
            <a:avLst/>
          </a:prstGeom>
          <a:noFill/>
        </p:spPr>
      </p:pic>
      <p:sp>
        <p:nvSpPr>
          <p:cNvPr id="5" name="TextBox 4"/>
          <p:cNvSpPr txBox="1"/>
          <p:nvPr/>
        </p:nvSpPr>
        <p:spPr>
          <a:xfrm>
            <a:off x="6804248" y="2708920"/>
            <a:ext cx="1944216" cy="923330"/>
          </a:xfrm>
          <a:prstGeom prst="rect">
            <a:avLst/>
          </a:prstGeom>
          <a:noFill/>
        </p:spPr>
        <p:txBody>
          <a:bodyPr wrap="square" rtlCol="0">
            <a:spAutoFit/>
          </a:bodyPr>
          <a:lstStyle/>
          <a:p>
            <a:r>
              <a:rPr lang="de-DE" altLang="en-US" dirty="0"/>
              <a:t>Quine: Indeterminacy of translation</a:t>
            </a:r>
            <a:endParaRPr lang="de-DE" dirty="0"/>
          </a:p>
        </p:txBody>
      </p:sp>
    </p:spTree>
    <p:extLst>
      <p:ext uri="{BB962C8B-B14F-4D97-AF65-F5344CB8AC3E}">
        <p14:creationId xmlns:p14="http://schemas.microsoft.com/office/powerpoint/2010/main" val="970397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Autism Spectrum Disorder &amp; Language Acquisition</a:t>
            </a:r>
          </a:p>
        </p:txBody>
      </p:sp>
      <p:sp>
        <p:nvSpPr>
          <p:cNvPr id="3" name="Content Placeholder 2"/>
          <p:cNvSpPr>
            <a:spLocks noGrp="1"/>
          </p:cNvSpPr>
          <p:nvPr>
            <p:ph idx="1"/>
          </p:nvPr>
        </p:nvSpPr>
        <p:spPr/>
        <p:txBody>
          <a:bodyPr/>
          <a:lstStyle/>
          <a:p>
            <a:r>
              <a:rPr lang="en-US" dirty="0"/>
              <a:t>Wide variation in severity</a:t>
            </a:r>
          </a:p>
          <a:p>
            <a:r>
              <a:rPr lang="en-US" dirty="0"/>
              <a:t>Characteristic social deficits including language deficits</a:t>
            </a:r>
          </a:p>
          <a:p>
            <a:r>
              <a:rPr lang="en-US" dirty="0"/>
              <a:t>Relationship with ERP measures of word processing?</a:t>
            </a:r>
          </a:p>
        </p:txBody>
      </p:sp>
    </p:spTree>
    <p:extLst>
      <p:ext uri="{BB962C8B-B14F-4D97-AF65-F5344CB8AC3E}">
        <p14:creationId xmlns:p14="http://schemas.microsoft.com/office/powerpoint/2010/main" val="2969238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Coffey-Corina et al. 2008</a:t>
            </a:r>
          </a:p>
        </p:txBody>
      </p:sp>
      <p:sp>
        <p:nvSpPr>
          <p:cNvPr id="3" name="Content Placeholder 2"/>
          <p:cNvSpPr>
            <a:spLocks noGrp="1"/>
          </p:cNvSpPr>
          <p:nvPr>
            <p:ph idx="1"/>
          </p:nvPr>
        </p:nvSpPr>
        <p:spPr/>
        <p:txBody>
          <a:bodyPr>
            <a:normAutofit fontScale="92500" lnSpcReduction="20000"/>
          </a:bodyPr>
          <a:lstStyle/>
          <a:p>
            <a:r>
              <a:rPr lang="en-US" dirty="0"/>
              <a:t>24 toddlers with ASD (18-31 </a:t>
            </a:r>
            <a:r>
              <a:rPr lang="en-US" dirty="0" err="1"/>
              <a:t>mos</a:t>
            </a:r>
            <a:r>
              <a:rPr lang="en-US" dirty="0"/>
              <a:t>)</a:t>
            </a:r>
          </a:p>
          <a:p>
            <a:r>
              <a:rPr lang="en-US" dirty="0"/>
              <a:t>20 TD toddlers as control</a:t>
            </a:r>
          </a:p>
          <a:p>
            <a:endParaRPr lang="en-US" dirty="0"/>
          </a:p>
          <a:p>
            <a:r>
              <a:rPr lang="en-US" dirty="0"/>
              <a:t>STIMULI (customized based on parental report) </a:t>
            </a:r>
          </a:p>
          <a:p>
            <a:pPr marL="916686" lvl="1" indent="-514350">
              <a:buAutoNum type="alphaLcPeriod"/>
            </a:pPr>
            <a:r>
              <a:rPr lang="en-US" dirty="0"/>
              <a:t>Known words (10)</a:t>
            </a:r>
          </a:p>
          <a:p>
            <a:pPr marL="916686" lvl="1" indent="-514350">
              <a:buAutoNum type="alphaLcPeriod"/>
            </a:pPr>
            <a:r>
              <a:rPr lang="en-US" dirty="0"/>
              <a:t>Unknown words (10)</a:t>
            </a:r>
          </a:p>
          <a:p>
            <a:pPr marL="916686" lvl="1" indent="-514350">
              <a:buAutoNum type="alphaLcPeriod"/>
            </a:pPr>
            <a:r>
              <a:rPr lang="en-US" dirty="0"/>
              <a:t>Backwards words (10)</a:t>
            </a:r>
          </a:p>
          <a:p>
            <a:r>
              <a:rPr lang="en-US" dirty="0"/>
              <a:t>Each word presented 6 x</a:t>
            </a:r>
          </a:p>
          <a:p>
            <a:r>
              <a:rPr lang="en-US" dirty="0"/>
              <a:t>Diagnostic Measures given before testing &amp; 1 </a:t>
            </a:r>
            <a:r>
              <a:rPr lang="en-US" dirty="0" err="1"/>
              <a:t>yr</a:t>
            </a:r>
            <a:r>
              <a:rPr lang="en-US" dirty="0"/>
              <a:t> later</a:t>
            </a:r>
          </a:p>
          <a:p>
            <a:endParaRPr lang="en-US" dirty="0"/>
          </a:p>
        </p:txBody>
      </p:sp>
    </p:spTree>
    <p:extLst>
      <p:ext uri="{BB962C8B-B14F-4D97-AF65-F5344CB8AC3E}">
        <p14:creationId xmlns:p14="http://schemas.microsoft.com/office/powerpoint/2010/main" val="3955611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72272" y="1143000"/>
            <a:ext cx="4888106" cy="4158208"/>
          </a:xfrm>
          <a:prstGeom prst="rect">
            <a:avLst/>
          </a:prstGeom>
        </p:spPr>
      </p:pic>
      <p:pic>
        <p:nvPicPr>
          <p:cNvPr id="5" name="Picture 4"/>
          <p:cNvPicPr>
            <a:picLocks noChangeAspect="1"/>
          </p:cNvPicPr>
          <p:nvPr/>
        </p:nvPicPr>
        <p:blipFill>
          <a:blip r:embed="rId4"/>
          <a:stretch>
            <a:fillRect/>
          </a:stretch>
        </p:blipFill>
        <p:spPr>
          <a:xfrm>
            <a:off x="4706336" y="1174035"/>
            <a:ext cx="4172844" cy="3942184"/>
          </a:xfrm>
          <a:prstGeom prst="rect">
            <a:avLst/>
          </a:prstGeom>
        </p:spPr>
      </p:pic>
    </p:spTree>
    <p:extLst>
      <p:ext uri="{BB962C8B-B14F-4D97-AF65-F5344CB8AC3E}">
        <p14:creationId xmlns:p14="http://schemas.microsoft.com/office/powerpoint/2010/main" val="1507309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Zooming In …</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827584" y="3429618"/>
            <a:ext cx="3111960" cy="1224136"/>
          </a:xfrm>
          <a:prstGeom prst="rect">
            <a:avLst/>
          </a:prstGeom>
        </p:spPr>
      </p:pic>
      <p:pic>
        <p:nvPicPr>
          <p:cNvPr id="5" name="Picture 4"/>
          <p:cNvPicPr>
            <a:picLocks noChangeAspect="1"/>
          </p:cNvPicPr>
          <p:nvPr/>
        </p:nvPicPr>
        <p:blipFill>
          <a:blip r:embed="rId3"/>
          <a:stretch>
            <a:fillRect/>
          </a:stretch>
        </p:blipFill>
        <p:spPr>
          <a:xfrm>
            <a:off x="5076056" y="3284984"/>
            <a:ext cx="3247184" cy="1219674"/>
          </a:xfrm>
          <a:prstGeom prst="rect">
            <a:avLst/>
          </a:prstGeom>
        </p:spPr>
      </p:pic>
      <p:sp>
        <p:nvSpPr>
          <p:cNvPr id="6" name="TextBox 5"/>
          <p:cNvSpPr txBox="1"/>
          <p:nvPr/>
        </p:nvSpPr>
        <p:spPr>
          <a:xfrm>
            <a:off x="1951394" y="3053937"/>
            <a:ext cx="864339" cy="369332"/>
          </a:xfrm>
          <a:prstGeom prst="rect">
            <a:avLst/>
          </a:prstGeom>
          <a:noFill/>
        </p:spPr>
        <p:txBody>
          <a:bodyPr wrap="none" rtlCol="0">
            <a:spAutoFit/>
          </a:bodyPr>
          <a:lstStyle/>
          <a:p>
            <a:r>
              <a:rPr lang="en-US"/>
              <a:t>typical</a:t>
            </a:r>
          </a:p>
        </p:txBody>
      </p:sp>
      <p:sp>
        <p:nvSpPr>
          <p:cNvPr id="7" name="TextBox 6"/>
          <p:cNvSpPr txBox="1"/>
          <p:nvPr/>
        </p:nvSpPr>
        <p:spPr>
          <a:xfrm>
            <a:off x="6291061" y="3100318"/>
            <a:ext cx="643125" cy="369332"/>
          </a:xfrm>
          <a:prstGeom prst="rect">
            <a:avLst/>
          </a:prstGeom>
          <a:noFill/>
        </p:spPr>
        <p:txBody>
          <a:bodyPr wrap="none" rtlCol="0">
            <a:spAutoFit/>
          </a:bodyPr>
          <a:lstStyle/>
          <a:p>
            <a:r>
              <a:rPr lang="en-US" dirty="0"/>
              <a:t>ASD</a:t>
            </a:r>
          </a:p>
        </p:txBody>
      </p:sp>
    </p:spTree>
    <p:extLst>
      <p:ext uri="{BB962C8B-B14F-4D97-AF65-F5344CB8AC3E}">
        <p14:creationId xmlns:p14="http://schemas.microsoft.com/office/powerpoint/2010/main" val="4024874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High vs. Low Functioning ASD toddlers</a:t>
            </a:r>
          </a:p>
        </p:txBody>
      </p:sp>
      <p:pic>
        <p:nvPicPr>
          <p:cNvPr id="4" name="Content Placeholder 3"/>
          <p:cNvPicPr>
            <a:picLocks noGrp="1" noChangeAspect="1"/>
          </p:cNvPicPr>
          <p:nvPr>
            <p:ph idx="1"/>
          </p:nvPr>
        </p:nvPicPr>
        <p:blipFill>
          <a:blip r:embed="rId3"/>
          <a:stretch>
            <a:fillRect/>
          </a:stretch>
        </p:blipFill>
        <p:spPr>
          <a:xfrm>
            <a:off x="454969" y="2420888"/>
            <a:ext cx="8229600" cy="3284699"/>
          </a:xfrm>
          <a:prstGeom prst="rect">
            <a:avLst/>
          </a:prstGeom>
        </p:spPr>
      </p:pic>
    </p:spTree>
    <p:extLst>
      <p:ext uri="{BB962C8B-B14F-4D97-AF65-F5344CB8AC3E}">
        <p14:creationId xmlns:p14="http://schemas.microsoft.com/office/powerpoint/2010/main" val="3507377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Do ERPs predict verbal IQ?</a:t>
            </a:r>
          </a:p>
        </p:txBody>
      </p:sp>
      <p:pic>
        <p:nvPicPr>
          <p:cNvPr id="4" name="Content Placeholder 3"/>
          <p:cNvPicPr>
            <a:picLocks noGrp="1" noChangeAspect="1"/>
          </p:cNvPicPr>
          <p:nvPr>
            <p:ph idx="1"/>
          </p:nvPr>
        </p:nvPicPr>
        <p:blipFill>
          <a:blip r:embed="rId3"/>
          <a:stretch>
            <a:fillRect/>
          </a:stretch>
        </p:blipFill>
        <p:spPr>
          <a:xfrm>
            <a:off x="1803400" y="2226230"/>
            <a:ext cx="5537200" cy="3136900"/>
          </a:xfrm>
          <a:prstGeom prst="rect">
            <a:avLst/>
          </a:prstGeom>
        </p:spPr>
      </p:pic>
    </p:spTree>
    <p:extLst>
      <p:ext uri="{BB962C8B-B14F-4D97-AF65-F5344CB8AC3E}">
        <p14:creationId xmlns:p14="http://schemas.microsoft.com/office/powerpoint/2010/main" val="2550816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1066800"/>
          </a:xfrm>
        </p:spPr>
        <p:txBody>
          <a:bodyPr/>
          <a:lstStyle/>
          <a:p>
            <a:pPr algn="ctr"/>
            <a:r>
              <a:rPr lang="en-US" dirty="0"/>
              <a:t>Summary</a:t>
            </a:r>
          </a:p>
        </p:txBody>
      </p:sp>
      <p:sp>
        <p:nvSpPr>
          <p:cNvPr id="3" name="Content Placeholder 2"/>
          <p:cNvSpPr>
            <a:spLocks noGrp="1"/>
          </p:cNvSpPr>
          <p:nvPr>
            <p:ph idx="1"/>
          </p:nvPr>
        </p:nvSpPr>
        <p:spPr/>
        <p:txBody>
          <a:bodyPr>
            <a:normAutofit/>
          </a:bodyPr>
          <a:lstStyle/>
          <a:p>
            <a:r>
              <a:rPr lang="en-US" dirty="0"/>
              <a:t>TD controls exhibited a focused response ASD toddlers exhibited a diffuse response with longer latency.</a:t>
            </a:r>
          </a:p>
          <a:p>
            <a:r>
              <a:rPr lang="en-US" dirty="0"/>
              <a:t>HF toddlers with ASD exhibit an ERP response very similar to TD controls</a:t>
            </a:r>
          </a:p>
          <a:p>
            <a:r>
              <a:rPr lang="en-US" dirty="0"/>
              <a:t>LF toddlers’ response significantly different from HF and TD toddlers: broad distribution confined to RT Hemi</a:t>
            </a:r>
          </a:p>
          <a:p>
            <a:r>
              <a:rPr lang="en-US" dirty="0"/>
              <a:t>Patterns of ERPs effectively predicted behavioral scores 1 year later.</a:t>
            </a:r>
          </a:p>
        </p:txBody>
      </p:sp>
    </p:spTree>
    <p:extLst>
      <p:ext uri="{BB962C8B-B14F-4D97-AF65-F5344CB8AC3E}">
        <p14:creationId xmlns:p14="http://schemas.microsoft.com/office/powerpoint/2010/main" val="3617694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Discussion</a:t>
            </a:r>
          </a:p>
        </p:txBody>
      </p:sp>
      <p:sp>
        <p:nvSpPr>
          <p:cNvPr id="3" name="Content Placeholder 2"/>
          <p:cNvSpPr>
            <a:spLocks noGrp="1"/>
          </p:cNvSpPr>
          <p:nvPr>
            <p:ph idx="1"/>
          </p:nvPr>
        </p:nvSpPr>
        <p:spPr/>
        <p:txBody>
          <a:bodyPr/>
          <a:lstStyle/>
          <a:p>
            <a:r>
              <a:rPr lang="en-US" dirty="0"/>
              <a:t>Group results can underestimate individual children’s skills.</a:t>
            </a:r>
          </a:p>
          <a:p>
            <a:r>
              <a:rPr lang="en-US" dirty="0"/>
              <a:t>Findings support Neuroimaging results</a:t>
            </a:r>
          </a:p>
          <a:p>
            <a:r>
              <a:rPr lang="en-US" dirty="0"/>
              <a:t>Potential relationship between linguistic and social deficits characteristic of autism</a:t>
            </a:r>
          </a:p>
        </p:txBody>
      </p:sp>
    </p:spTree>
    <p:extLst>
      <p:ext uri="{BB962C8B-B14F-4D97-AF65-F5344CB8AC3E}">
        <p14:creationId xmlns:p14="http://schemas.microsoft.com/office/powerpoint/2010/main" val="2991001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Class Thoughts?</a:t>
            </a:r>
          </a:p>
        </p:txBody>
      </p:sp>
      <p:sp>
        <p:nvSpPr>
          <p:cNvPr id="3" name="Content Placeholder 2"/>
          <p:cNvSpPr>
            <a:spLocks noGrp="1"/>
          </p:cNvSpPr>
          <p:nvPr>
            <p:ph idx="1"/>
          </p:nvPr>
        </p:nvSpPr>
        <p:spPr/>
        <p:txBody>
          <a:bodyPr/>
          <a:lstStyle/>
          <a:p>
            <a:r>
              <a:rPr lang="en-US" dirty="0"/>
              <a:t>What were ERP results able to add to fMRI results?</a:t>
            </a:r>
          </a:p>
          <a:p>
            <a:r>
              <a:rPr lang="en-US" dirty="0"/>
              <a:t>Does anyone see any potential </a:t>
            </a:r>
            <a:r>
              <a:rPr lang="en-US"/>
              <a:t>clinical applications?</a:t>
            </a:r>
            <a:endParaRPr lang="en-US" dirty="0"/>
          </a:p>
        </p:txBody>
      </p:sp>
    </p:spTree>
    <p:extLst>
      <p:ext uri="{BB962C8B-B14F-4D97-AF65-F5344CB8AC3E}">
        <p14:creationId xmlns:p14="http://schemas.microsoft.com/office/powerpoint/2010/main" val="203484690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4134</TotalTime>
  <Words>2914</Words>
  <Application>Microsoft Macintosh PowerPoint</Application>
  <PresentationFormat>On-screen Show (4:3)</PresentationFormat>
  <Paragraphs>283</Paragraphs>
  <Slides>37</Slides>
  <Notes>32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3" baseType="lpstr">
      <vt:lpstr>Arial</vt:lpstr>
      <vt:lpstr>Calibri</vt:lpstr>
      <vt:lpstr>Georgia</vt:lpstr>
      <vt:lpstr>Gill Sans MT</vt:lpstr>
      <vt:lpstr>Gallery</vt:lpstr>
      <vt:lpstr>Worksheet</vt:lpstr>
      <vt:lpstr>Learning Words</vt:lpstr>
      <vt:lpstr>Game plan</vt:lpstr>
      <vt:lpstr>Journal (5 minutes)</vt:lpstr>
      <vt:lpstr>Early Words are different</vt:lpstr>
      <vt:lpstr>Why is word learning difficult?</vt:lpstr>
      <vt:lpstr>Early Word Learning </vt:lpstr>
      <vt:lpstr>Limiting potential hypotheses</vt:lpstr>
      <vt:lpstr>Constraints</vt:lpstr>
      <vt:lpstr>Constraints</vt:lpstr>
      <vt:lpstr>Whole Object Assumption</vt:lpstr>
      <vt:lpstr>Mutual Exclusivity</vt:lpstr>
      <vt:lpstr>Brainstorming for final project</vt:lpstr>
      <vt:lpstr>Quiz 3 Review</vt:lpstr>
      <vt:lpstr>Kooijman et al. 2005: EEG and word segementation</vt:lpstr>
      <vt:lpstr>Results: Familiarization</vt:lpstr>
      <vt:lpstr>Results: Test</vt:lpstr>
      <vt:lpstr>Social Constraints</vt:lpstr>
      <vt:lpstr>Social Constraints</vt:lpstr>
      <vt:lpstr>The Vocabulary Spurt</vt:lpstr>
      <vt:lpstr>The Vocabulary Spurt</vt:lpstr>
      <vt:lpstr>Words that Change the World: The Naming Insight</vt:lpstr>
      <vt:lpstr>The Naming Insight               McShane (1979)</vt:lpstr>
      <vt:lpstr>Markson &amp; Bloom</vt:lpstr>
      <vt:lpstr>M&amp;B conclusions</vt:lpstr>
      <vt:lpstr>Learning Words: When things go wrong</vt:lpstr>
      <vt:lpstr>Game plan</vt:lpstr>
      <vt:lpstr>Quiz Review</vt:lpstr>
      <vt:lpstr>Why is word learning difficult?</vt:lpstr>
      <vt:lpstr>Autism Spectrum Disorder &amp; Language Acquisition</vt:lpstr>
      <vt:lpstr>Coffey-Corina et al. 2008</vt:lpstr>
      <vt:lpstr>PowerPoint Presentation</vt:lpstr>
      <vt:lpstr>Zooming In …</vt:lpstr>
      <vt:lpstr>High vs. Low Functioning ASD toddlers</vt:lpstr>
      <vt:lpstr>Do ERPs predict verbal IQ?</vt:lpstr>
      <vt:lpstr>Summary</vt:lpstr>
      <vt:lpstr>Discussion</vt:lpstr>
      <vt:lpstr>Class Thoughts?</vt:lpstr>
    </vt:vector>
  </TitlesOfParts>
  <Company>Microsoft</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Spracherwerb und Sprachwahrnehmung</dc:title>
  <dc:creator>Nicole Altvater-Mackensen</dc:creator>
  <cp:lastModifiedBy>Susan C. Bobb</cp:lastModifiedBy>
  <cp:revision>118</cp:revision>
  <dcterms:created xsi:type="dcterms:W3CDTF">2011-10-17T08:39:40Z</dcterms:created>
  <dcterms:modified xsi:type="dcterms:W3CDTF">2019-02-22T02:12:18Z</dcterms:modified>
</cp:coreProperties>
</file>